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F82AA-0A86-4209-9562-8E49C93F82D8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D85F2-5F69-45AD-A235-0C3CC7C9815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6197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D85F2-5F69-45AD-A235-0C3CC7C98157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1584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36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325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668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54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399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7585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9990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8094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3152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444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A9921B-AE05-4846-BD59-AD33ADF54AEB}" type="datetimeFigureOut">
              <a:rPr lang="bs-Latn-BA" smtClean="0"/>
              <a:t>21. 11. 2024.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8758FF-B717-44E5-9023-224F02DAD1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148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on.gov.ba/" TargetMode="External"/><Relationship Id="rId2" Type="http://schemas.openxmlformats.org/officeDocument/2006/relationships/hyperlink" Target="http://www.mcp.gov.b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is-rs.si/sl/medn/dvostr/drzave/BIH/razpisi/23/razp-BIH-24-25.asp" TargetMode="External"/><Relationship Id="rId4" Type="http://schemas.openxmlformats.org/officeDocument/2006/relationships/hyperlink" Target="http://www.vladars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4C454-4832-D4D9-F35B-F52C09EFE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965960"/>
            <a:ext cx="9966960" cy="2926080"/>
          </a:xfrm>
        </p:spPr>
        <p:txBody>
          <a:bodyPr/>
          <a:lstStyle/>
          <a:p>
            <a:r>
              <a:rPr lang="en-US" dirty="0" err="1"/>
              <a:t>Iskustva</a:t>
            </a:r>
            <a:r>
              <a:rPr lang="en-US" dirty="0"/>
              <a:t> u </a:t>
            </a:r>
            <a:r>
              <a:rPr lang="en-US" dirty="0" err="1"/>
              <a:t>učešću</a:t>
            </a:r>
            <a:r>
              <a:rPr lang="en-US" dirty="0"/>
              <a:t> u </a:t>
            </a:r>
            <a:r>
              <a:rPr lang="en-US" dirty="0" err="1"/>
              <a:t>prijavi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realizaciji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naučne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Bosne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</a:t>
            </a:r>
            <a:r>
              <a:rPr lang="en-US" dirty="0" err="1"/>
              <a:t>Slovenije</a:t>
            </a:r>
            <a:endParaRPr lang="bs-Latn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133184-BF2F-326E-5804-8F3061899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5156174"/>
            <a:ext cx="8767860" cy="1388165"/>
          </a:xfrm>
        </p:spPr>
        <p:txBody>
          <a:bodyPr/>
          <a:lstStyle/>
          <a:p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Dr.sci. Amira Šerifović Trbalić, vanr.prof.</a:t>
            </a:r>
          </a:p>
          <a:p>
            <a:endParaRPr lang="bs-Latn-B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Tuzla, 21.11.2024.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969C4EB-DAC5-0DE2-6E8A-AEF29049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20" y="575377"/>
            <a:ext cx="1308359" cy="13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4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3D92DA-E145-867F-3046-9610CE15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E85A4-9215-24D8-A3CC-CED55A0B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Odabir projekata - komisija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6B96B-0DC3-9118-A3CE-E3C5F119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Zajednička komisija Ministarstva civilnih poslova Bosne i Hercegovine, Federalnog ministarstva obrazovanja i nauke i Ministarstva za naučnotehnološki razvoj, visoko obrazovanje i informaciono društvo razmotra pristigle prijave i vrši odabir projekata koje će predložiti Zajedničkom odboru za naučnotehnološku saradnju između Bosne i Hercegovine i Republike Slovenije za sufinansiranje.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0B2DC-B5AD-F137-85F3-3A5E75A3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182" y="342900"/>
            <a:ext cx="304323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9C8A1-1246-4DE1-9501-801EFBAF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Finansiranje odobrenih projekata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B70F68-D8AA-D301-7692-88148502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752" y="254118"/>
            <a:ext cx="2576623" cy="2576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73A60-AE15-D654-CE04-03CA5A20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Strana koja prima istraživače snosi troškove smještaja (u skladu s važećim propisima) kao i troškove putovanja na svojoj teritoriji koji su neophodni za realizaciju projekta.</a:t>
            </a:r>
          </a:p>
          <a:p>
            <a:r>
              <a:rPr lang="bs-Latn-BA" dirty="0"/>
              <a:t>Strana koja upućuje istraživače snosi troškove dnevnica i međunarodnog prijevoza između sjedišta institucija koje sarađuju.</a:t>
            </a:r>
          </a:p>
          <a:p>
            <a:r>
              <a:rPr lang="bs-Latn-BA" dirty="0"/>
              <a:t>Slovenačka strana će mladim istraživačima iz Bosne i Hercegovine, za duže posjete u Republici Sloveniji (1-3 mjeseca), pored smještaja i dnevnica finansirati i troškove međunarodnog prijevoza, na najekonomičniji način, uvažavajući cijenu i potrošnju vremena.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4994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FB305-E3F9-621E-ACD2-74FDB76F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78B23-0411-6045-4BB8-90E9AF57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Sredstva pokrivaju samo troškove mobilnosti istraživača uključenih u program između dvije zemlje.</a:t>
            </a:r>
          </a:p>
          <a:p>
            <a:r>
              <a:rPr lang="hr-HR" dirty="0"/>
              <a:t>Trajanje projekata je dvije godine.</a:t>
            </a:r>
            <a:endParaRPr lang="bs-Latn-BA" dirty="0"/>
          </a:p>
          <a:p>
            <a:r>
              <a:rPr lang="bs-Latn-BA" dirty="0"/>
              <a:t>Otvoren za istraživače sa zaposlenjem na nekoj od institucija koja se bavi naučnoistraživačkim radom.</a:t>
            </a:r>
          </a:p>
          <a:p>
            <a:r>
              <a:rPr lang="bs-Latn-BA" dirty="0"/>
              <a:t>Partneri moraju podnijeti identičnu zajedničku prijavu nadležnim tijelima u obje zemlje.</a:t>
            </a:r>
          </a:p>
        </p:txBody>
      </p:sp>
    </p:spTree>
    <p:extLst>
      <p:ext uri="{BB962C8B-B14F-4D97-AF65-F5344CB8AC3E}">
        <p14:creationId xmlns:p14="http://schemas.microsoft.com/office/powerpoint/2010/main" val="183262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49A90-C15C-DBFD-C862-E65BA025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Informacije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433411-9756-E81D-C1DD-1F96C0F1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Ministarstva civilnih poslova Bosne i Hercegovine </a:t>
            </a:r>
            <a:r>
              <a:rPr lang="bs-Latn-BA" dirty="0">
                <a:hlinkClick r:id="rId2"/>
              </a:rPr>
              <a:t>www.mcp.gov.ba</a:t>
            </a:r>
            <a:endParaRPr lang="bs-Latn-BA" dirty="0"/>
          </a:p>
          <a:p>
            <a:r>
              <a:rPr lang="pl-PL" dirty="0"/>
              <a:t>Federalno ministarstvo obrazovanja i nauke  </a:t>
            </a:r>
            <a:r>
              <a:rPr lang="pl-PL" dirty="0">
                <a:hlinkClick r:id="rId3"/>
              </a:rPr>
              <a:t>www.fmon.gov.ba</a:t>
            </a:r>
            <a:endParaRPr lang="pl-PL" dirty="0"/>
          </a:p>
          <a:p>
            <a:r>
              <a:rPr lang="bs-Latn-BA" dirty="0"/>
              <a:t>Ministarstvo za naučnotehnološki razvoj, visoko obrazovanje i informaciono društvo </a:t>
            </a:r>
            <a:r>
              <a:rPr lang="bs-Latn-BA" dirty="0">
                <a:hlinkClick r:id="rId4"/>
              </a:rPr>
              <a:t>www.vladars.net</a:t>
            </a:r>
            <a:endParaRPr lang="bs-Latn-BA" dirty="0"/>
          </a:p>
          <a:p>
            <a:r>
              <a:rPr lang="bs-Latn-BA" dirty="0"/>
              <a:t>Javna agencija za raziskovalno dejavnost Republike Slovenije </a:t>
            </a:r>
            <a:r>
              <a:rPr lang="bs-Latn-BA" dirty="0">
                <a:hlinkClick r:id="rId5"/>
              </a:rPr>
              <a:t>http://www.aris-rs.si/sl/medn/dvostr/drzave/BIH/razpisi/23/razp-BIH-24-25.asp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73214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7D950-5254-FE8D-FCEF-BDB6BEE2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43" y="337093"/>
            <a:ext cx="10680405" cy="1356360"/>
          </a:xfrm>
        </p:spPr>
        <p:txBody>
          <a:bodyPr>
            <a:normAutofit fontScale="90000"/>
          </a:bodyPr>
          <a:lstStyle/>
          <a:p>
            <a:r>
              <a:rPr lang="bs-Latn-BA" dirty="0"/>
              <a:t>Sufinansiranje naučne i tehnološke saradnje između Bosne i Hercegovine i Republike Slovenije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5D0818-232A-CF84-9F7B-EB0D534D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143" y="1693453"/>
            <a:ext cx="10457122" cy="4038600"/>
          </a:xfrm>
        </p:spPr>
        <p:txBody>
          <a:bodyPr/>
          <a:lstStyle/>
          <a:p>
            <a:r>
              <a:rPr lang="bs-Latn-BA" dirty="0"/>
              <a:t>Naučna i tehnološka saradnja između Bosne i Hercegovine i Republike Slovenije implementirana je na osnovu sporazuma između Vijeća ministara Bosne i Hercegovine i Vlade Republike Slovenije o saradnji u oblasti kulture, obrazovanja i nauke</a:t>
            </a:r>
          </a:p>
          <a:p>
            <a:r>
              <a:rPr lang="bs-Latn-BA" dirty="0"/>
              <a:t>U Bosni i Hercegovini, saradnja je koordinirana od Ministarstva civilnih poslova Bosne i Hercegovine, putem entitetskih Ministarstava nadležnih za nauku (Federalno ministarstvo obrazovanja i nauke, Ministarstvo za naučnotehnološki razvoj, visoko obrazovanja i informaciono društvo Republike Srpske)</a:t>
            </a:r>
          </a:p>
          <a:p>
            <a:r>
              <a:rPr lang="bs-Latn-BA" dirty="0"/>
              <a:t>U Republici Sloveniji, saradnja je koordinirana od Javne agencije za raziskovalno dejavnost Republike Slovenije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9D7937-6765-1514-C32B-03096187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4073">
            <a:off x="162542" y="4963211"/>
            <a:ext cx="2798916" cy="1399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587411-9299-5BDF-9EC0-E3304A3C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33841">
            <a:off x="9198128" y="4765079"/>
            <a:ext cx="2822639" cy="14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7D51E-C7E4-2D99-95EF-5A473346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solidFill>
                  <a:srgbClr val="FF0000"/>
                </a:solidFill>
              </a:rPr>
              <a:t>Cilj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56833-DBF0-1E4F-4FB6-0F6B90A09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080" y="1965960"/>
            <a:ext cx="10552814" cy="4051004"/>
          </a:xfrm>
        </p:spPr>
        <p:txBody>
          <a:bodyPr>
            <a:normAutofit fontScale="85000" lnSpcReduction="10000"/>
          </a:bodyPr>
          <a:lstStyle/>
          <a:p>
            <a:r>
              <a:rPr lang="bs-Latn-BA" sz="2400" dirty="0"/>
              <a:t>Cilj saradnje je:</a:t>
            </a:r>
          </a:p>
          <a:p>
            <a:pPr lvl="1"/>
            <a:r>
              <a:rPr lang="bs-Latn-BA" sz="2400" dirty="0"/>
              <a:t> jačanje naučno istraživačke saradnje s Republikom Slovenijom, </a:t>
            </a:r>
          </a:p>
          <a:p>
            <a:pPr lvl="1"/>
            <a:r>
              <a:rPr lang="bs-Latn-BA" sz="2400" dirty="0"/>
              <a:t>povećanje mobilnosti bosanskohercegovačkih istraživača i broja gostovanja vrhunskih istraživača iz Slovenije u Bosni i Hercegovini, </a:t>
            </a:r>
          </a:p>
          <a:p>
            <a:pPr lvl="1"/>
            <a:r>
              <a:rPr lang="bs-Latn-BA" sz="2400" dirty="0"/>
              <a:t>kao i povećanje broja prijava bosanskohercegovačkih istraživača na konkurse okvirnih programa Evropske unije na području istraživanja i inovacija i na ostale međunarodne konkurse.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411F7-A0DA-66A5-2ECA-B3A0C04A1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1080" y="5250003"/>
            <a:ext cx="10526306" cy="1246490"/>
          </a:xfrm>
        </p:spPr>
        <p:txBody>
          <a:bodyPr>
            <a:normAutofit fontScale="85000" lnSpcReduction="10000"/>
          </a:bodyPr>
          <a:lstStyle/>
          <a:p>
            <a:r>
              <a:rPr lang="bs-Latn-BA" dirty="0"/>
              <a:t>Sufinansiranje međusobnih posjeta do 14 dana (troškova putovanja i boravaka) istraživača iz Bosne i Hercegovine i istraživača iz Slovenije koji će izvoditi zajedničke naučno istraživačke projekte.</a:t>
            </a:r>
          </a:p>
          <a:p>
            <a:r>
              <a:rPr lang="bs-Latn-BA" dirty="0"/>
              <a:t>Dodatno sufinansiranje dužih posjeta </a:t>
            </a:r>
            <a:r>
              <a:rPr lang="it-IT" dirty="0"/>
              <a:t>(1-3 mjeseca</a:t>
            </a:r>
            <a:r>
              <a:rPr lang="bs-Latn-BA" dirty="0"/>
              <a:t>) mladih istraživača iz Bosne i Hercegovine </a:t>
            </a:r>
            <a:r>
              <a:rPr lang="it-IT" dirty="0"/>
              <a:t>u Republici Sloveniji</a:t>
            </a:r>
            <a:endParaRPr lang="bs-Latn-B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E2350F6-F811-9CFF-C17C-AF9F6BC0DDD5}"/>
              </a:ext>
            </a:extLst>
          </p:cNvPr>
          <p:cNvSpPr txBox="1">
            <a:spLocks/>
          </p:cNvSpPr>
          <p:nvPr/>
        </p:nvSpPr>
        <p:spPr>
          <a:xfrm>
            <a:off x="1295400" y="4083965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Predmet sufinansiranja </a:t>
            </a:r>
          </a:p>
        </p:txBody>
      </p:sp>
    </p:spTree>
    <p:extLst>
      <p:ext uri="{BB962C8B-B14F-4D97-AF65-F5344CB8AC3E}">
        <p14:creationId xmlns:p14="http://schemas.microsoft.com/office/powerpoint/2010/main" val="155798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70F32-EB91-00B8-7513-54D940EF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Vrijeme izvođenja zajedničkih projekata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938332-0716-FE2D-B132-EB05ECE4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674628"/>
          </a:xfrm>
        </p:spPr>
        <p:txBody>
          <a:bodyPr/>
          <a:lstStyle/>
          <a:p>
            <a:r>
              <a:rPr lang="bs-Latn-BA" dirty="0"/>
              <a:t>Vrijeme izvođenja zajedničkih bilateralnih projekata je dvije godine</a:t>
            </a:r>
          </a:p>
          <a:p>
            <a:endParaRPr lang="bs-Latn-BA" dirty="0"/>
          </a:p>
          <a:p>
            <a:r>
              <a:rPr lang="bs-Latn-BA" dirty="0"/>
              <a:t>Primjer prethodnog konkursa za 2024/2025 godinu</a:t>
            </a:r>
          </a:p>
          <a:p>
            <a:endParaRPr lang="bs-Latn-B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BF8F51E-7F5A-77AD-B527-5B2F74C2DE1F}"/>
              </a:ext>
            </a:extLst>
          </p:cNvPr>
          <p:cNvCxnSpPr/>
          <p:nvPr/>
        </p:nvCxnSpPr>
        <p:spPr>
          <a:xfrm>
            <a:off x="1143000" y="5007935"/>
            <a:ext cx="98728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917516-9AB6-8A35-C4CE-09DDE45BC418}"/>
              </a:ext>
            </a:extLst>
          </p:cNvPr>
          <p:cNvSpPr/>
          <p:nvPr/>
        </p:nvSpPr>
        <p:spPr>
          <a:xfrm>
            <a:off x="1143000" y="3806456"/>
            <a:ext cx="2674088" cy="659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Otvaranje javnog konkursa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071EFD9-BFC4-9C45-E75C-E303A957304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480044" y="4465660"/>
            <a:ext cx="0" cy="54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B79C4D-3573-7222-4AC0-059B9A184488}"/>
              </a:ext>
            </a:extLst>
          </p:cNvPr>
          <p:cNvSpPr txBox="1"/>
          <p:nvPr/>
        </p:nvSpPr>
        <p:spPr>
          <a:xfrm>
            <a:off x="2480044" y="4552131"/>
            <a:ext cx="136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18 april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F0E72E-E804-190E-80A2-3F84AA5ADBBF}"/>
              </a:ext>
            </a:extLst>
          </p:cNvPr>
          <p:cNvSpPr/>
          <p:nvPr/>
        </p:nvSpPr>
        <p:spPr>
          <a:xfrm>
            <a:off x="3160526" y="5465133"/>
            <a:ext cx="2674088" cy="659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Krajni datum predaje prijava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CB682C7-C41D-24A3-0CBD-03086C9F2714}"/>
              </a:ext>
            </a:extLst>
          </p:cNvPr>
          <p:cNvCxnSpPr>
            <a:stCxn id="14" idx="0"/>
          </p:cNvCxnSpPr>
          <p:nvPr/>
        </p:nvCxnSpPr>
        <p:spPr>
          <a:xfrm flipV="1">
            <a:off x="4497570" y="5007934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5D5F92-6464-631B-F59B-C57F8C220A79}"/>
              </a:ext>
            </a:extLst>
          </p:cNvPr>
          <p:cNvSpPr txBox="1"/>
          <p:nvPr/>
        </p:nvSpPr>
        <p:spPr>
          <a:xfrm>
            <a:off x="4493146" y="5044779"/>
            <a:ext cx="136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15 juni 2023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81D3A2-09D9-002F-BDF4-7DCF1F32372B}"/>
              </a:ext>
            </a:extLst>
          </p:cNvPr>
          <p:cNvSpPr/>
          <p:nvPr/>
        </p:nvSpPr>
        <p:spPr>
          <a:xfrm>
            <a:off x="5854111" y="3806442"/>
            <a:ext cx="2674088" cy="659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Rezultati konkursa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2F05908-4839-D03A-4D6C-B5CDDD181946}"/>
              </a:ext>
            </a:extLst>
          </p:cNvPr>
          <p:cNvCxnSpPr>
            <a:cxnSpLocks/>
          </p:cNvCxnSpPr>
          <p:nvPr/>
        </p:nvCxnSpPr>
        <p:spPr>
          <a:xfrm>
            <a:off x="7300147" y="4437300"/>
            <a:ext cx="0" cy="54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DAB967-EE09-73B8-C3EA-2A6F7CB38F2A}"/>
              </a:ext>
            </a:extLst>
          </p:cNvPr>
          <p:cNvSpPr txBox="1"/>
          <p:nvPr/>
        </p:nvSpPr>
        <p:spPr>
          <a:xfrm>
            <a:off x="7385219" y="4550738"/>
            <a:ext cx="232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07. decembar 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0342EA9-DE18-8DA1-9D61-C99700FDF7B7}"/>
              </a:ext>
            </a:extLst>
          </p:cNvPr>
          <p:cNvSpPr/>
          <p:nvPr/>
        </p:nvSpPr>
        <p:spPr>
          <a:xfrm>
            <a:off x="8405933" y="5447409"/>
            <a:ext cx="2674088" cy="659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Početak projekta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2923DC-C1B6-BEE5-E4E6-B57DE16752EA}"/>
              </a:ext>
            </a:extLst>
          </p:cNvPr>
          <p:cNvSpPr txBox="1"/>
          <p:nvPr/>
        </p:nvSpPr>
        <p:spPr>
          <a:xfrm>
            <a:off x="9738553" y="5027055"/>
            <a:ext cx="136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januar2024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4BC9B18-688E-2D1B-0551-945933BB12F2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9738553" y="4979574"/>
            <a:ext cx="4424" cy="467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A1FE2E4-B07D-A0C4-DA5B-C7AE29FA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65" y="2591686"/>
            <a:ext cx="2511940" cy="16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93200-8FB2-B583-4C61-3274C168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Ko može aplicirati?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4783BD-EFC4-78C3-31B0-BBD51082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U Federaciji Bosne i Hercegovine projektne prijedloge mogu prijaviti naučnoistraživačke i istraživačko razvojne institucije</a:t>
            </a:r>
          </a:p>
          <a:p>
            <a:r>
              <a:rPr lang="bs-Latn-BA" dirty="0"/>
              <a:t>Vođa projekta u ime bosanskohercegovačke strane mora biti državljanin Bosne i Hercegovine s prebivalištem u Bosni i Hercegovini i zaposlenjem na nekoj od institucija koja se bavi naučnoistraživačkim radom.</a:t>
            </a:r>
          </a:p>
          <a:p>
            <a:r>
              <a:rPr lang="bs-Latn-BA" dirty="0"/>
              <a:t>Vođa projekta može podnijeti samo jednu prijavu projekta. </a:t>
            </a:r>
          </a:p>
          <a:p>
            <a:pPr marL="4572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9315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0F1C7-9958-7083-3230-144913F0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aplicirati?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F00A38-57CD-EAF2-A2EE-AA9E1630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10954952" cy="4598581"/>
          </a:xfrm>
        </p:spPr>
        <p:txBody>
          <a:bodyPr>
            <a:normAutofit fontScale="92500"/>
          </a:bodyPr>
          <a:lstStyle/>
          <a:p>
            <a:r>
              <a:rPr lang="bs-Latn-BA" dirty="0"/>
              <a:t>Prijava na konkurs se podnosi Ministarstvu civilnih poslova Bosne i Hercegovine, putem entitetskih Ministarstava nadležnih za nauku</a:t>
            </a:r>
          </a:p>
          <a:p>
            <a:r>
              <a:rPr lang="bs-Latn-BA" dirty="0"/>
              <a:t>Partneri iz Slovenije prijave predaju u Javnu agenciju za istraživanje</a:t>
            </a:r>
          </a:p>
          <a:p>
            <a:endParaRPr lang="bs-Latn-BA" dirty="0"/>
          </a:p>
          <a:p>
            <a:r>
              <a:rPr lang="bs-Latn-BA" dirty="0"/>
              <a:t>Uz prijavni obrazac mora se dostaviti sljedeća dokumentacija:</a:t>
            </a:r>
          </a:p>
          <a:p>
            <a:pPr lvl="1"/>
            <a:r>
              <a:rPr lang="bs-Latn-BA" dirty="0"/>
              <a:t>Detaljan opis projekta </a:t>
            </a:r>
          </a:p>
          <a:p>
            <a:pPr lvl="1"/>
            <a:r>
              <a:rPr lang="bs-Latn-BA" dirty="0"/>
              <a:t>Potvrda o prebivalištu vođe projekta iz Bosne i Hercegovine</a:t>
            </a:r>
          </a:p>
          <a:p>
            <a:pPr lvl="1"/>
            <a:r>
              <a:rPr lang="bs-Latn-BA" dirty="0"/>
              <a:t>Kratki CV za svakog člana projektnog tima   </a:t>
            </a:r>
          </a:p>
          <a:p>
            <a:pPr lvl="1"/>
            <a:r>
              <a:rPr lang="bs-Latn-BA" dirty="0"/>
              <a:t>Potvrda mladog istraživača da se školuje na drugom ili trećem ciklusu visokog obrazovanja</a:t>
            </a:r>
          </a:p>
          <a:p>
            <a:pPr lvl="1"/>
            <a:r>
              <a:rPr lang="bs-Latn-BA" dirty="0"/>
              <a:t>Dokaz o kompetentnosti članova projektnog tima (lista relevantnih radova objavljenih u posljednjih pet godina za glavne članove projektnog tima iz Bosne i Hercegovine i iskustvo u vođenju projekata)</a:t>
            </a:r>
          </a:p>
          <a:p>
            <a:pPr lvl="1"/>
            <a:r>
              <a:rPr lang="bs-Latn-BA" dirty="0"/>
              <a:t>Dokaz o dosadašnjem učešću aplikanta u međunarodnim programima (programi EU za oblast nauke, i drugi) u formi potpisane i ovjerene izjave</a:t>
            </a:r>
          </a:p>
          <a:p>
            <a:endParaRPr lang="bs-Latn-BA" dirty="0"/>
          </a:p>
          <a:p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17C22F-AAC3-EB31-9577-DA664BD8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8853">
            <a:off x="251887" y="1801680"/>
            <a:ext cx="1053687" cy="900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03CD49-73A8-05D3-B378-5134CBB6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4" y="2663071"/>
            <a:ext cx="993512" cy="4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B2983B-3310-0DDD-0402-2591B762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E4B74-96CA-FC31-9A0F-C2E555EE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aplicirati?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80928-334D-B155-3537-A974FB3B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10954952" cy="4598581"/>
          </a:xfrm>
        </p:spPr>
        <p:txBody>
          <a:bodyPr>
            <a:normAutofit fontScale="92500"/>
          </a:bodyPr>
          <a:lstStyle/>
          <a:p>
            <a:r>
              <a:rPr lang="bs-Latn-BA" dirty="0"/>
              <a:t>Prijava na konkurs se podnosi Ministarstvu civilnih poslova Bosne i Hercegovine, putem entitetskih Ministarstava nadležnih za nauku</a:t>
            </a:r>
          </a:p>
          <a:p>
            <a:r>
              <a:rPr lang="bs-Latn-BA" dirty="0"/>
              <a:t>Partneri iz Slovenije prijave predaju u Javnu agenciju za istraživanje</a:t>
            </a:r>
          </a:p>
          <a:p>
            <a:endParaRPr lang="bs-Latn-BA" dirty="0"/>
          </a:p>
          <a:p>
            <a:r>
              <a:rPr lang="bs-Latn-BA" dirty="0"/>
              <a:t>Uz prijavni obrazac mora se dostaviti sljedeća dokumentacija:</a:t>
            </a:r>
          </a:p>
          <a:p>
            <a:pPr lvl="1"/>
            <a:r>
              <a:rPr lang="bs-Latn-BA" dirty="0"/>
              <a:t>Detaljan opis projekta </a:t>
            </a:r>
          </a:p>
          <a:p>
            <a:pPr lvl="1"/>
            <a:r>
              <a:rPr lang="bs-Latn-BA" dirty="0"/>
              <a:t>Potvrda o prebivalištu vođe projekta iz Bosne i Hercegovine</a:t>
            </a:r>
          </a:p>
          <a:p>
            <a:pPr lvl="1"/>
            <a:r>
              <a:rPr lang="bs-Latn-BA" dirty="0"/>
              <a:t>Kratki CV za svakog člana projektnog tima   </a:t>
            </a:r>
          </a:p>
          <a:p>
            <a:pPr lvl="1"/>
            <a:r>
              <a:rPr lang="bs-Latn-BA" dirty="0"/>
              <a:t>Potvrda mladog istraživača da se školuje na drugom ili trećem ciklusu visokog obrazovanja</a:t>
            </a:r>
          </a:p>
          <a:p>
            <a:pPr lvl="1"/>
            <a:r>
              <a:rPr lang="bs-Latn-BA" dirty="0"/>
              <a:t>Dokaz o kompetentnosti članova projektnog tima (lista relevantnih radova objavljenih u posljednjih pet godina za glavne članove projektnog tima iz Bosne i Hercegovine i iskustvo u vođenju projekata)</a:t>
            </a:r>
          </a:p>
          <a:p>
            <a:pPr lvl="1"/>
            <a:r>
              <a:rPr lang="bs-Latn-BA" dirty="0"/>
              <a:t>Dokaz o dosadašnjem učešću aplikanta u međunarodnim programima (programi EU za oblast nauke, i drugi) u formi potpisane i ovjerene izjave</a:t>
            </a:r>
          </a:p>
          <a:p>
            <a:endParaRPr lang="bs-Latn-BA" dirty="0"/>
          </a:p>
          <a:p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BCF322-B6F2-3483-9A5F-D0412B3B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8853">
            <a:off x="251887" y="1801680"/>
            <a:ext cx="1053687" cy="900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EBA01F-B6B3-7BE8-59A6-DE9EDE38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4" y="2663071"/>
            <a:ext cx="993512" cy="4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D4701B-C499-138D-1276-9E6DB40D8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FE2889-DDF9-B3E3-3725-2F9CD8F2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8853">
            <a:off x="251887" y="1801680"/>
            <a:ext cx="1053687" cy="900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38B1B-2CEA-2994-ABC7-D8A3D68F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28" y="297736"/>
            <a:ext cx="2557130" cy="1356360"/>
          </a:xfrm>
        </p:spPr>
        <p:txBody>
          <a:bodyPr/>
          <a:lstStyle/>
          <a:p>
            <a:r>
              <a:rPr lang="bs-Latn-BA" dirty="0"/>
              <a:t>Kako aplicirati?</a:t>
            </a:r>
          </a:p>
        </p:txBody>
      </p:sp>
      <p:pic>
        <p:nvPicPr>
          <p:cNvPr id="15" name="Picture 14" descr="A close-up of a document&#10;&#10;Description automatically generated">
            <a:extLst>
              <a:ext uri="{FF2B5EF4-FFF2-40B4-BE49-F238E27FC236}">
                <a16:creationId xmlns:a16="http://schemas.microsoft.com/office/drawing/2014/main" xmlns="" id="{A71EC574-5D8B-F685-FE2D-7CFDE64E1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00" y="0"/>
            <a:ext cx="4914573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778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7ABD0-9E05-A220-749B-5EA8DC1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Odabir projekata - kriteriji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96F568-6703-7AA8-D34F-806F0614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457" y="365073"/>
            <a:ext cx="2143125" cy="21431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F1C2A0-B5B1-FC1A-A867-8C7323C1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86" y="2099930"/>
            <a:ext cx="9872871" cy="4038600"/>
          </a:xfrm>
        </p:spPr>
        <p:txBody>
          <a:bodyPr/>
          <a:lstStyle/>
          <a:p>
            <a:r>
              <a:rPr lang="bs-Latn-BA" dirty="0"/>
              <a:t>Sve projektne aplikacije koje podnose aplikanti iz Bosne i Hercegovine moraju ispunjavati opće i posebne uvjete i posebne odredbe pravilnika/kriterija o sufinansiranju naučnoistraživačkih projekata koje primjenjuje Federalno ministarstvo obrazovanja i nauke </a:t>
            </a:r>
          </a:p>
          <a:p>
            <a:r>
              <a:rPr lang="bs-Latn-BA" dirty="0"/>
              <a:t>Prednost prilikom izbora projekata će imati projekti:</a:t>
            </a:r>
          </a:p>
          <a:p>
            <a:pPr lvl="1"/>
            <a:r>
              <a:rPr lang="bs-Latn-BA" dirty="0"/>
              <a:t> koji na posljednjem javnom tenderu nisu bili sufinansirani </a:t>
            </a:r>
          </a:p>
          <a:p>
            <a:pPr lvl="1"/>
            <a:r>
              <a:rPr lang="bs-Latn-BA" dirty="0"/>
              <a:t> koji imaju veće učestvovanje mladih istraživača, </a:t>
            </a:r>
          </a:p>
          <a:p>
            <a:pPr lvl="1"/>
            <a:r>
              <a:rPr lang="bs-Latn-BA" dirty="0"/>
              <a:t>koji se baziraju na nacionalnim istraživačkim projektima koje finansiraju entitetska ministarstva i koji se finansiraju iz međunarodnih izvora. </a:t>
            </a:r>
          </a:p>
        </p:txBody>
      </p:sp>
    </p:spTree>
    <p:extLst>
      <p:ext uri="{BB962C8B-B14F-4D97-AF65-F5344CB8AC3E}">
        <p14:creationId xmlns:p14="http://schemas.microsoft.com/office/powerpoint/2010/main" val="393598367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410</TotalTime>
  <Words>892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Aptos</vt:lpstr>
      <vt:lpstr>Corbel</vt:lpstr>
      <vt:lpstr>Basis</vt:lpstr>
      <vt:lpstr>Iskustva u učešću u prijavi i realizaciji projekata naučne i tehnološke saradnje između Bosne i Hercegovine i Republike Slovenije</vt:lpstr>
      <vt:lpstr>Sufinansiranje naučne i tehnološke saradnje između Bosne i Hercegovine i Republike Slovenije</vt:lpstr>
      <vt:lpstr>Cilj</vt:lpstr>
      <vt:lpstr>Vrijeme izvođenja zajedničkih projekata</vt:lpstr>
      <vt:lpstr>Ko može aplicirati?</vt:lpstr>
      <vt:lpstr>Kako aplicirati?</vt:lpstr>
      <vt:lpstr>Kako aplicirati?</vt:lpstr>
      <vt:lpstr>Kako aplicirati?</vt:lpstr>
      <vt:lpstr>Odabir projekata - kriteriji</vt:lpstr>
      <vt:lpstr>Odabir projekata - komisija</vt:lpstr>
      <vt:lpstr>Finansiranje odobrenih projekata</vt:lpstr>
      <vt:lpstr>Zaključak</vt:lpstr>
      <vt:lpstr>Informacije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Iskustva u učešću u prijavi i realizaciji projekata naučne i tehnološke saradnje između Bosne i Hercegovine i Republike Slovenije</dc:title>
  <dc:creator>Cicko</dc:creator>
  <cp:lastModifiedBy>.</cp:lastModifiedBy>
  <cp:revision>7</cp:revision>
  <dcterms:created xsi:type="dcterms:W3CDTF">2024-11-19T19:23:48Z</dcterms:created>
  <dcterms:modified xsi:type="dcterms:W3CDTF">2024-11-21T13:08:43Z</dcterms:modified>
</cp:coreProperties>
</file>