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7" r:id="rId4"/>
    <p:sldId id="261" r:id="rId5"/>
    <p:sldId id="268" r:id="rId6"/>
    <p:sldId id="269" r:id="rId7"/>
    <p:sldId id="260" r:id="rId8"/>
    <p:sldId id="270" r:id="rId9"/>
    <p:sldId id="271" r:id="rId10"/>
    <p:sldId id="262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C61387-AE58-405A-8EDD-FF8104EB3C1C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500C5A-14A8-4677-A976-A8901192A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42" y="928670"/>
            <a:ext cx="7772400" cy="1470025"/>
          </a:xfrm>
        </p:spPr>
        <p:txBody>
          <a:bodyPr>
            <a:noAutofit/>
          </a:bodyPr>
          <a:lstStyle/>
          <a:p>
            <a:r>
              <a:rPr lang="bs-Latn-BA" sz="3200" b="1" dirty="0"/>
              <a:t>Analiza mehanizma deaktivacije katalizatora u sintezi anhidrida maleinske kiseline u cilju smanjenja negativnog uticaja na okolinu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3429000"/>
            <a:ext cx="6400816" cy="1752600"/>
          </a:xfrm>
        </p:spPr>
        <p:txBody>
          <a:bodyPr>
            <a:normAutofit/>
          </a:bodyPr>
          <a:lstStyle/>
          <a:p>
            <a:r>
              <a:rPr lang="bs-Latn-BA" dirty="0"/>
              <a:t>Dr. sc. Ervin Karić, docent, voditelj projekta</a:t>
            </a:r>
          </a:p>
          <a:p>
            <a:r>
              <a:rPr lang="bs-Latn-BA" dirty="0"/>
              <a:t>Tehnološki fakultet Univerziteta u Tuzli</a:t>
            </a:r>
          </a:p>
          <a:p>
            <a:endParaRPr lang="bs-Latn-BA" dirty="0"/>
          </a:p>
          <a:p>
            <a:endParaRPr lang="bs-Latn-BA" dirty="0"/>
          </a:p>
        </p:txBody>
      </p:sp>
      <p:sp>
        <p:nvSpPr>
          <p:cNvPr id="4" name="Rectangle 3"/>
          <p:cNvSpPr/>
          <p:nvPr/>
        </p:nvSpPr>
        <p:spPr>
          <a:xfrm>
            <a:off x="1000100" y="5143512"/>
            <a:ext cx="6072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s-Latn-BA" sz="2400" dirty="0"/>
              <a:t>Naučno-istraživački projekat finansiran od Federalnog ministarstvo obrazovanja i nauke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Očekivani rezultati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bs-Latn-BA" dirty="0"/>
              <a:t>će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mehanizama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deaktivacije</a:t>
            </a:r>
            <a:r>
              <a:rPr lang="en-US" b="1" dirty="0">
                <a:solidFill>
                  <a:srgbClr val="FF0000"/>
                </a:solidFill>
              </a:rPr>
              <a:t> VPO </a:t>
            </a:r>
            <a:r>
              <a:rPr lang="en-US" b="1" dirty="0" err="1">
                <a:solidFill>
                  <a:srgbClr val="FF0000"/>
                </a:solidFill>
              </a:rPr>
              <a:t>katalizatora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u </a:t>
            </a:r>
            <a:r>
              <a:rPr lang="en-US" dirty="0" err="1"/>
              <a:t>sintezi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identifikaciju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bs-Latn-BA" dirty="0"/>
          </a:p>
          <a:p>
            <a:r>
              <a:rPr lang="bs-Latn-BA" dirty="0"/>
              <a:t>r</a:t>
            </a:r>
            <a:r>
              <a:rPr lang="en-US" dirty="0" err="1"/>
              <a:t>ezultati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bolje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razumijevanje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uticaja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procesnih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parametara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temperature i </a:t>
            </a:r>
            <a:r>
              <a:rPr lang="en-US" dirty="0" err="1"/>
              <a:t>protoka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katalizatora</a:t>
            </a:r>
            <a:r>
              <a:rPr lang="en-US" dirty="0"/>
              <a:t> i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. </a:t>
            </a:r>
            <a:endParaRPr lang="bs-Latn-BA" dirty="0"/>
          </a:p>
          <a:p>
            <a:r>
              <a:rPr lang="bs-Latn-BA" b="1" dirty="0">
                <a:solidFill>
                  <a:srgbClr val="FF0000"/>
                </a:solidFill>
              </a:rPr>
              <a:t>optimiziranje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procesni</a:t>
            </a:r>
            <a:r>
              <a:rPr lang="bs-Latn-BA" b="1" dirty="0">
                <a:solidFill>
                  <a:srgbClr val="FF0000"/>
                </a:solidFill>
              </a:rPr>
              <a:t>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paramet</a:t>
            </a:r>
            <a:r>
              <a:rPr lang="bs-Latn-BA" b="1" dirty="0">
                <a:solidFill>
                  <a:srgbClr val="FF0000"/>
                </a:solidFill>
              </a:rPr>
              <a:t>a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bs-Latn-BA" b="1" dirty="0">
                <a:solidFill>
                  <a:srgbClr val="FF0000"/>
                </a:solidFill>
              </a:rPr>
              <a:t>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ulazu</a:t>
            </a:r>
            <a:r>
              <a:rPr lang="en-US" dirty="0"/>
              <a:t> u </a:t>
            </a:r>
            <a:r>
              <a:rPr lang="en-US" dirty="0" err="1"/>
              <a:t>reaktor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negativni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deaktivacije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n-</a:t>
            </a:r>
            <a:r>
              <a:rPr lang="en-US" dirty="0" err="1"/>
              <a:t>butana</a:t>
            </a:r>
            <a:r>
              <a:rPr lang="en-US" dirty="0"/>
              <a:t>, </a:t>
            </a:r>
            <a:r>
              <a:rPr lang="en-US" dirty="0" err="1"/>
              <a:t>prinos</a:t>
            </a:r>
            <a:r>
              <a:rPr lang="en-US" dirty="0"/>
              <a:t> i </a:t>
            </a:r>
            <a:r>
              <a:rPr lang="en-US" dirty="0" err="1"/>
              <a:t>selektivnost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i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štetnih</a:t>
            </a:r>
            <a:r>
              <a:rPr lang="en-US" dirty="0"/>
              <a:t> </a:t>
            </a:r>
            <a:r>
              <a:rPr lang="en-US" dirty="0" err="1"/>
              <a:t>gasova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bs-Latn-BA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bs-Latn-BA" dirty="0"/>
          </a:p>
          <a:p>
            <a:pPr algn="ctr">
              <a:buNone/>
            </a:pPr>
            <a:endParaRPr lang="bs-Latn-BA" dirty="0"/>
          </a:p>
          <a:p>
            <a:pPr algn="ctr">
              <a:buNone/>
            </a:pPr>
            <a:endParaRPr lang="bs-Latn-BA" dirty="0"/>
          </a:p>
          <a:p>
            <a:pPr algn="ctr">
              <a:buNone/>
            </a:pPr>
            <a:r>
              <a:rPr lang="bs-Latn-BA" dirty="0"/>
              <a:t>HVALA VAM NA PAŽNJI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bs-Latn-BA" dirty="0"/>
              <a:t>Odakle ideja?</a:t>
            </a:r>
          </a:p>
          <a:p>
            <a:pPr>
              <a:buFontTx/>
              <a:buChar char="-"/>
            </a:pPr>
            <a:r>
              <a:rPr lang="bs-Latn-BA" dirty="0"/>
              <a:t>Projektni tim</a:t>
            </a:r>
          </a:p>
          <a:p>
            <a:pPr>
              <a:buFontTx/>
              <a:buChar char="-"/>
            </a:pPr>
            <a:r>
              <a:rPr lang="bs-Latn-BA" dirty="0"/>
              <a:t>Predmet istraživanja</a:t>
            </a:r>
          </a:p>
          <a:p>
            <a:pPr>
              <a:buFontTx/>
              <a:buChar char="-"/>
            </a:pPr>
            <a:r>
              <a:rPr lang="bs-Latn-BA" dirty="0"/>
              <a:t>Ciljevi istraživanja</a:t>
            </a:r>
          </a:p>
          <a:p>
            <a:pPr>
              <a:buFontTx/>
              <a:buChar char="-"/>
            </a:pPr>
            <a:r>
              <a:rPr lang="bs-Latn-BA" dirty="0"/>
              <a:t>Metodologija istraživanja</a:t>
            </a:r>
          </a:p>
          <a:p>
            <a:pPr>
              <a:buFontTx/>
              <a:buChar char="-"/>
            </a:pPr>
            <a:r>
              <a:rPr lang="bs-Latn-BA" dirty="0"/>
              <a:t>Hipoteze</a:t>
            </a:r>
          </a:p>
          <a:p>
            <a:pPr>
              <a:buFontTx/>
              <a:buChar char="-"/>
            </a:pPr>
            <a:r>
              <a:rPr lang="bs-Latn-BA" dirty="0"/>
              <a:t>Očekivani rezultati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7300" dirty="0"/>
              <a:t>Odakle ideja?</a:t>
            </a:r>
            <a:br>
              <a:rPr lang="bs-Latn-BA" sz="73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s-Latn-BA" sz="2000" dirty="0"/>
              <a:t>GIKIL d.o.o. Lukavac (danas Koksara d.o.o. Lukavac) - Tehnološki fakultet</a:t>
            </a:r>
          </a:p>
          <a:p>
            <a:pPr>
              <a:buNone/>
            </a:pPr>
            <a:endParaRPr lang="bs-Latn-BA" sz="2000" dirty="0"/>
          </a:p>
          <a:p>
            <a:pPr>
              <a:buNone/>
            </a:pPr>
            <a:r>
              <a:rPr lang="bs-Latn-BA" sz="2000" dirty="0"/>
              <a:t>Fabrika za proizvodnju  anhidrida maleinske kiseline</a:t>
            </a:r>
          </a:p>
          <a:p>
            <a:pPr>
              <a:buNone/>
            </a:pPr>
            <a:endParaRPr lang="bs-Latn-BA" sz="2000" dirty="0"/>
          </a:p>
          <a:p>
            <a:pPr>
              <a:buNone/>
            </a:pPr>
            <a:endParaRPr lang="bs-Latn-BA" sz="2000" dirty="0"/>
          </a:p>
          <a:p>
            <a:pPr>
              <a:buNone/>
            </a:pPr>
            <a:r>
              <a:rPr lang="en-US" sz="2000" dirty="0" err="1"/>
              <a:t>Identifikovana</a:t>
            </a:r>
            <a:r>
              <a:rPr lang="en-US" sz="2000" dirty="0"/>
              <a:t> </a:t>
            </a:r>
            <a:r>
              <a:rPr lang="en-US" sz="2000" dirty="0" err="1"/>
              <a:t>potreba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:</a:t>
            </a:r>
          </a:p>
          <a:p>
            <a:r>
              <a:rPr lang="bs-Latn-BA" sz="2000" b="1" dirty="0"/>
              <a:t>Smanjenje negativnog uticaja na okolinu </a:t>
            </a:r>
          </a:p>
          <a:p>
            <a:r>
              <a:rPr lang="bs-Latn-BA" sz="2000" b="1" dirty="0"/>
              <a:t>Analiza mehanizma deaktivacije katalizatora</a:t>
            </a:r>
            <a:endParaRPr lang="en-US" sz="2000" dirty="0"/>
          </a:p>
        </p:txBody>
      </p:sp>
      <p:sp>
        <p:nvSpPr>
          <p:cNvPr id="11266" name="AutoShape 2" descr="https://thumbs.dreamstime.com/z/paper-contract-agreement-pen-isolated-cartoon-design-legal-document-signature-vector-illustration-flat-style-business-181078507.jpg"/>
          <p:cNvSpPr>
            <a:spLocks noChangeAspect="1" noChangeArrowheads="1"/>
          </p:cNvSpPr>
          <p:nvPr/>
        </p:nvSpPr>
        <p:spPr bwMode="auto">
          <a:xfrm>
            <a:off x="155575" y="-2933700"/>
            <a:ext cx="5791200" cy="6124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12" y="2681395"/>
            <a:ext cx="1857420" cy="2390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Članovi 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s-Latn-BA" dirty="0"/>
              <a:t>Voditelj projekta:</a:t>
            </a:r>
          </a:p>
          <a:p>
            <a:pPr>
              <a:buNone/>
            </a:pPr>
            <a:r>
              <a:rPr lang="bs-Latn-BA" dirty="0"/>
              <a:t>- Dr. sc. Ervin Karić, docent</a:t>
            </a:r>
          </a:p>
          <a:p>
            <a:pPr>
              <a:buNone/>
            </a:pPr>
            <a:r>
              <a:rPr lang="bs-Latn-BA" dirty="0"/>
              <a:t>Zamjenik voditelja:</a:t>
            </a:r>
          </a:p>
          <a:p>
            <a:pPr>
              <a:buNone/>
            </a:pPr>
            <a:r>
              <a:rPr lang="bs-Latn-BA" dirty="0"/>
              <a:t>- Dr. sc. Ivan Petric, red. prof.</a:t>
            </a:r>
          </a:p>
          <a:p>
            <a:pPr>
              <a:buNone/>
            </a:pPr>
            <a:r>
              <a:rPr lang="bs-Latn-BA" dirty="0"/>
              <a:t>Ostali članovi</a:t>
            </a:r>
          </a:p>
          <a:p>
            <a:pPr>
              <a:buNone/>
            </a:pPr>
            <a:r>
              <a:rPr lang="bs-Latn-BA" dirty="0"/>
              <a:t>- Dr. sc. Vladan Mićić, red. prof. (Tehnološki fakultet u Zvorniku - Univerzitet u Istočnom Sarajevu) </a:t>
            </a:r>
          </a:p>
          <a:p>
            <a:pPr>
              <a:buFontTx/>
              <a:buChar char="-"/>
            </a:pPr>
            <a:r>
              <a:rPr lang="bs-Latn-BA" dirty="0"/>
              <a:t>Edina Ibrić, asistentica</a:t>
            </a:r>
          </a:p>
          <a:p>
            <a:pPr>
              <a:buFontTx/>
              <a:buChar char="-"/>
            </a:pPr>
            <a:r>
              <a:rPr lang="bs-Latn-BA" dirty="0"/>
              <a:t>Šejla Mešanović, asistentica</a:t>
            </a:r>
          </a:p>
          <a:p>
            <a:pPr>
              <a:buNone/>
            </a:pPr>
            <a:r>
              <a:rPr lang="bs-Latn-BA" dirty="0"/>
              <a:t>Ermin Mujkić, dipl. ing. hem. teh., Direktor Fabrike AMK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Predmet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Predmet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je </a:t>
            </a:r>
            <a:r>
              <a:rPr lang="en-US" sz="2400" dirty="0" err="1"/>
              <a:t>mehanizam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deaktivacije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vanadij-fosfor-oksid</a:t>
            </a:r>
            <a:r>
              <a:rPr lang="en-US" sz="2400" b="1" dirty="0">
                <a:solidFill>
                  <a:srgbClr val="FF0000"/>
                </a:solidFill>
              </a:rPr>
              <a:t> (VPO)</a:t>
            </a:r>
            <a:r>
              <a:rPr lang="en-US" sz="2400" dirty="0"/>
              <a:t> </a:t>
            </a:r>
            <a:r>
              <a:rPr lang="en-US" sz="2400" dirty="0" err="1"/>
              <a:t>katalizatora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koristi</a:t>
            </a:r>
            <a:r>
              <a:rPr lang="en-US" sz="2400" dirty="0"/>
              <a:t> u </a:t>
            </a:r>
            <a:r>
              <a:rPr lang="en-US" sz="2400" dirty="0" err="1"/>
              <a:t>sintezi</a:t>
            </a:r>
            <a:r>
              <a:rPr lang="en-US" sz="2400" dirty="0"/>
              <a:t> </a:t>
            </a:r>
            <a:r>
              <a:rPr lang="en-US" sz="2400" dirty="0" err="1"/>
              <a:t>anhidrida</a:t>
            </a:r>
            <a:r>
              <a:rPr lang="en-US" sz="2400" dirty="0"/>
              <a:t> </a:t>
            </a:r>
            <a:r>
              <a:rPr lang="en-US" sz="2400" dirty="0" err="1"/>
              <a:t>maleinske</a:t>
            </a:r>
            <a:r>
              <a:rPr lang="en-US" sz="2400" dirty="0"/>
              <a:t> </a:t>
            </a:r>
            <a:r>
              <a:rPr lang="en-US" sz="2400" dirty="0" err="1"/>
              <a:t>kiseline</a:t>
            </a:r>
            <a:r>
              <a:rPr lang="en-US" sz="2400" dirty="0"/>
              <a:t> u </a:t>
            </a:r>
            <a:r>
              <a:rPr lang="en-US" sz="2400" dirty="0" err="1"/>
              <a:t>cijevnom</a:t>
            </a:r>
            <a:r>
              <a:rPr lang="en-US" sz="2400" dirty="0"/>
              <a:t> </a:t>
            </a:r>
            <a:r>
              <a:rPr lang="en-US" sz="2400" dirty="0" err="1"/>
              <a:t>reaktoru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nepokretnim</a:t>
            </a:r>
            <a:r>
              <a:rPr lang="en-US" sz="2400" dirty="0"/>
              <a:t> </a:t>
            </a:r>
            <a:r>
              <a:rPr lang="en-US" sz="2400" dirty="0" err="1"/>
              <a:t>slojem</a:t>
            </a:r>
            <a:r>
              <a:rPr lang="en-US" sz="2400" dirty="0"/>
              <a:t> </a:t>
            </a:r>
            <a:r>
              <a:rPr lang="en-US" sz="2400" dirty="0" err="1"/>
              <a:t>kataliz</a:t>
            </a:r>
            <a:r>
              <a:rPr lang="bs-Latn-BA" sz="2400" dirty="0"/>
              <a:t>a</a:t>
            </a:r>
            <a:r>
              <a:rPr lang="en-US" sz="2400" dirty="0" err="1"/>
              <a:t>tora</a:t>
            </a:r>
            <a:r>
              <a:rPr lang="en-US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500438"/>
            <a:ext cx="5773890" cy="271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Predmet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Istraživanje</a:t>
            </a:r>
            <a:r>
              <a:rPr lang="en-US" sz="2400" dirty="0"/>
              <a:t> </a:t>
            </a:r>
            <a:r>
              <a:rPr lang="en-US" sz="2400" dirty="0" err="1"/>
              <a:t>će</a:t>
            </a:r>
            <a:r>
              <a:rPr lang="en-US" sz="2400" dirty="0"/>
              <a:t> se </a:t>
            </a:r>
            <a:r>
              <a:rPr lang="en-US" sz="2400" dirty="0" err="1"/>
              <a:t>fokusirati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određivanje</a:t>
            </a:r>
            <a:r>
              <a:rPr lang="en-US" sz="2400" dirty="0"/>
              <a:t> </a:t>
            </a:r>
            <a:r>
              <a:rPr lang="en-US" sz="2400" dirty="0" err="1"/>
              <a:t>promjene</a:t>
            </a:r>
            <a:r>
              <a:rPr lang="en-US" sz="2400" dirty="0"/>
              <a:t> </a:t>
            </a:r>
            <a:r>
              <a:rPr lang="en-US" sz="2400" dirty="0" err="1"/>
              <a:t>aktivnosti</a:t>
            </a:r>
            <a:r>
              <a:rPr lang="en-US" sz="2400" dirty="0"/>
              <a:t> </a:t>
            </a:r>
            <a:r>
              <a:rPr lang="en-US" sz="2400" dirty="0" err="1"/>
              <a:t>katalizatora</a:t>
            </a:r>
            <a:r>
              <a:rPr lang="en-US" sz="2400" dirty="0"/>
              <a:t> </a:t>
            </a:r>
            <a:r>
              <a:rPr lang="en-US" sz="2400" dirty="0" err="1"/>
              <a:t>tokom</a:t>
            </a:r>
            <a:r>
              <a:rPr lang="en-US" sz="2400" dirty="0"/>
              <a:t> </a:t>
            </a:r>
            <a:r>
              <a:rPr lang="en-US" sz="2400" dirty="0" err="1"/>
              <a:t>vremena</a:t>
            </a:r>
            <a:r>
              <a:rPr lang="en-US" sz="2400" dirty="0"/>
              <a:t>. </a:t>
            </a:r>
            <a:endParaRPr lang="bs-Latn-BA" sz="2400" dirty="0"/>
          </a:p>
          <a:p>
            <a:endParaRPr lang="bs-Latn-BA" sz="2400" dirty="0"/>
          </a:p>
          <a:p>
            <a:r>
              <a:rPr lang="en-US" sz="2400" dirty="0"/>
              <a:t>Pored toga, </a:t>
            </a:r>
            <a:r>
              <a:rPr lang="en-US" sz="2400" dirty="0" err="1"/>
              <a:t>cilj</a:t>
            </a:r>
            <a:r>
              <a:rPr lang="en-US" sz="2400" dirty="0"/>
              <a:t> je </a:t>
            </a:r>
            <a:r>
              <a:rPr lang="en-US" sz="2400" dirty="0" err="1"/>
              <a:t>istražiti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povoljne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procesne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uslove</a:t>
            </a:r>
            <a:r>
              <a:rPr lang="en-US" sz="2400" b="1" dirty="0">
                <a:solidFill>
                  <a:srgbClr val="FF0000"/>
                </a:solidFill>
              </a:rPr>
              <a:t> i </a:t>
            </a:r>
            <a:r>
              <a:rPr lang="en-US" sz="2400" b="1" dirty="0" err="1">
                <a:solidFill>
                  <a:srgbClr val="FF0000"/>
                </a:solidFill>
              </a:rPr>
              <a:t>optimalne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vrednosti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procesnih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parametara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koji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mogu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smanjiti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deaktivaciju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katalizatora</a:t>
            </a:r>
            <a:r>
              <a:rPr lang="en-US" sz="2400" dirty="0"/>
              <a:t>, </a:t>
            </a:r>
            <a:r>
              <a:rPr lang="en-US" sz="2400" dirty="0" err="1"/>
              <a:t>produžiti</a:t>
            </a:r>
            <a:r>
              <a:rPr lang="en-US" sz="2400" dirty="0"/>
              <a:t> </a:t>
            </a:r>
            <a:r>
              <a:rPr lang="en-US" sz="2400" dirty="0" err="1"/>
              <a:t>njegov</a:t>
            </a:r>
            <a:r>
              <a:rPr lang="en-US" sz="2400" dirty="0"/>
              <a:t> </a:t>
            </a:r>
            <a:r>
              <a:rPr lang="en-US" sz="2400" dirty="0" err="1"/>
              <a:t>vek</a:t>
            </a:r>
            <a:r>
              <a:rPr lang="en-US" sz="2400" dirty="0"/>
              <a:t> </a:t>
            </a:r>
            <a:r>
              <a:rPr lang="en-US" sz="2400" dirty="0" err="1"/>
              <a:t>trajanja</a:t>
            </a:r>
            <a:r>
              <a:rPr lang="en-US" sz="2400" dirty="0"/>
              <a:t>, </a:t>
            </a:r>
            <a:r>
              <a:rPr lang="en-US" sz="2400" dirty="0" err="1"/>
              <a:t>smanjiti</a:t>
            </a:r>
            <a:r>
              <a:rPr lang="en-US" sz="2400" dirty="0"/>
              <a:t> </a:t>
            </a:r>
            <a:r>
              <a:rPr lang="en-US" sz="2400" dirty="0" err="1"/>
              <a:t>nastanak</a:t>
            </a:r>
            <a:r>
              <a:rPr lang="en-US" sz="2400" dirty="0"/>
              <a:t> </a:t>
            </a:r>
            <a:r>
              <a:rPr lang="en-US" sz="2400" dirty="0" err="1"/>
              <a:t>sporednih</a:t>
            </a:r>
            <a:r>
              <a:rPr lang="en-US" sz="2400" dirty="0"/>
              <a:t> </a:t>
            </a:r>
            <a:r>
              <a:rPr lang="en-US" sz="2400" dirty="0" err="1"/>
              <a:t>proizvoda</a:t>
            </a:r>
            <a:r>
              <a:rPr lang="en-US" sz="2400" dirty="0"/>
              <a:t> </a:t>
            </a:r>
            <a:r>
              <a:rPr lang="en-US" sz="2400" dirty="0" err="1"/>
              <a:t>među</a:t>
            </a:r>
            <a:r>
              <a:rPr lang="en-US" sz="2400" dirty="0"/>
              <a:t> </a:t>
            </a:r>
            <a:r>
              <a:rPr lang="en-US" sz="2400" dirty="0" err="1"/>
              <a:t>kojima</a:t>
            </a:r>
            <a:r>
              <a:rPr lang="en-US" sz="2400" dirty="0"/>
              <a:t> i </a:t>
            </a:r>
            <a:r>
              <a:rPr lang="en-US" sz="2400" b="1" dirty="0">
                <a:solidFill>
                  <a:srgbClr val="FF0000"/>
                </a:solidFill>
              </a:rPr>
              <a:t>CO i CO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sz="2400" dirty="0"/>
              <a:t>, s </a:t>
            </a:r>
            <a:r>
              <a:rPr lang="en-US" sz="2400" dirty="0" err="1"/>
              <a:t>naglaskom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postizanje</a:t>
            </a:r>
            <a:r>
              <a:rPr lang="en-US" sz="2400" dirty="0"/>
              <a:t> </a:t>
            </a:r>
            <a:r>
              <a:rPr lang="en-US" sz="2400" dirty="0" err="1"/>
              <a:t>maksimalne</a:t>
            </a:r>
            <a:r>
              <a:rPr lang="en-US" sz="2400" dirty="0"/>
              <a:t> </a:t>
            </a:r>
            <a:r>
              <a:rPr lang="en-US" sz="2400" dirty="0" err="1"/>
              <a:t>konverzije</a:t>
            </a:r>
            <a:r>
              <a:rPr lang="en-US" sz="2400" dirty="0"/>
              <a:t> n-</a:t>
            </a:r>
            <a:r>
              <a:rPr lang="en-US" sz="2400" dirty="0" err="1"/>
              <a:t>butana</a:t>
            </a:r>
            <a:r>
              <a:rPr lang="en-US" sz="2400" dirty="0"/>
              <a:t>, </a:t>
            </a:r>
            <a:r>
              <a:rPr lang="en-US" sz="2400" dirty="0" err="1"/>
              <a:t>prinosa</a:t>
            </a:r>
            <a:r>
              <a:rPr lang="en-US" sz="2400" dirty="0"/>
              <a:t> i </a:t>
            </a:r>
            <a:r>
              <a:rPr lang="en-US" sz="2400" dirty="0" err="1"/>
              <a:t>selektivnosti</a:t>
            </a:r>
            <a:r>
              <a:rPr lang="en-US" sz="2400" dirty="0"/>
              <a:t> </a:t>
            </a:r>
            <a:r>
              <a:rPr lang="en-US" sz="2400" dirty="0" err="1"/>
              <a:t>anhidrida</a:t>
            </a:r>
            <a:r>
              <a:rPr lang="en-US" sz="2400" dirty="0"/>
              <a:t> </a:t>
            </a:r>
            <a:r>
              <a:rPr lang="en-US" sz="2400" dirty="0" err="1"/>
              <a:t>maleinske</a:t>
            </a:r>
            <a:r>
              <a:rPr lang="en-US" sz="2400" dirty="0"/>
              <a:t> </a:t>
            </a:r>
            <a:r>
              <a:rPr lang="en-US" sz="2400" dirty="0" err="1"/>
              <a:t>kiseline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Ciljevi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225296" indent="-1143000">
              <a:buNone/>
            </a:pPr>
            <a:r>
              <a:rPr lang="bs-Latn-BA" sz="7200" dirty="0"/>
              <a:t>1. </a:t>
            </a:r>
            <a:r>
              <a:rPr lang="en-US" sz="7200" dirty="0" err="1"/>
              <a:t>Razviti</a:t>
            </a:r>
            <a:r>
              <a:rPr lang="en-US" sz="7200" dirty="0"/>
              <a:t> i </a:t>
            </a:r>
            <a:r>
              <a:rPr lang="en-US" sz="7200" dirty="0" err="1"/>
              <a:t>validirati</a:t>
            </a:r>
            <a:r>
              <a:rPr lang="en-US" sz="7200" dirty="0"/>
              <a:t> </a:t>
            </a:r>
            <a:r>
              <a:rPr lang="en-US" sz="7200" dirty="0" err="1"/>
              <a:t>matematički</a:t>
            </a:r>
            <a:r>
              <a:rPr lang="en-US" sz="7200" dirty="0"/>
              <a:t> model </a:t>
            </a:r>
            <a:r>
              <a:rPr lang="en-US" sz="7200" dirty="0" err="1"/>
              <a:t>deaktivacije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r>
              <a:rPr lang="en-US" sz="7200" dirty="0"/>
              <a:t>, </a:t>
            </a:r>
            <a:r>
              <a:rPr lang="en-US" sz="7200" dirty="0" err="1"/>
              <a:t>integrisan</a:t>
            </a:r>
            <a:r>
              <a:rPr lang="en-US" sz="7200" dirty="0"/>
              <a:t> s </a:t>
            </a:r>
            <a:r>
              <a:rPr lang="en-US" sz="7200" dirty="0" err="1"/>
              <a:t>kinetikom</a:t>
            </a:r>
            <a:r>
              <a:rPr lang="en-US" sz="7200" dirty="0"/>
              <a:t> </a:t>
            </a:r>
            <a:r>
              <a:rPr lang="en-US" sz="7200" dirty="0" err="1"/>
              <a:t>oksidacije</a:t>
            </a:r>
            <a:r>
              <a:rPr lang="en-US" sz="7200" dirty="0"/>
              <a:t> n-</a:t>
            </a:r>
            <a:r>
              <a:rPr lang="en-US" sz="7200" dirty="0" err="1"/>
              <a:t>butana</a:t>
            </a:r>
            <a:r>
              <a:rPr lang="en-US" sz="7200" dirty="0"/>
              <a:t>, </a:t>
            </a:r>
            <a:r>
              <a:rPr lang="en-US" sz="7200" dirty="0" err="1"/>
              <a:t>kinetičkim</a:t>
            </a:r>
            <a:r>
              <a:rPr lang="en-US" sz="7200" dirty="0"/>
              <a:t> i </a:t>
            </a:r>
            <a:r>
              <a:rPr lang="en-US" sz="7200" dirty="0" err="1"/>
              <a:t>reaktorskim</a:t>
            </a:r>
            <a:r>
              <a:rPr lang="en-US" sz="7200" dirty="0"/>
              <a:t> </a:t>
            </a:r>
            <a:r>
              <a:rPr lang="en-US" sz="7200" dirty="0" err="1"/>
              <a:t>modelom</a:t>
            </a:r>
            <a:r>
              <a:rPr lang="en-US" sz="7200" dirty="0"/>
              <a:t>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dirty="0" err="1"/>
              <a:t>osnovu</a:t>
            </a:r>
            <a:r>
              <a:rPr lang="en-US" sz="7200" dirty="0"/>
              <a:t> </a:t>
            </a:r>
            <a:r>
              <a:rPr lang="en-US" sz="7200" dirty="0" err="1"/>
              <a:t>industrijskih</a:t>
            </a:r>
            <a:r>
              <a:rPr lang="en-US" sz="7200" dirty="0"/>
              <a:t> </a:t>
            </a:r>
            <a:r>
              <a:rPr lang="en-US" sz="7200" dirty="0" err="1"/>
              <a:t>podataka</a:t>
            </a:r>
            <a:r>
              <a:rPr lang="en-US" sz="7200" dirty="0"/>
              <a:t> </a:t>
            </a:r>
            <a:endParaRPr lang="bs-Latn-BA" sz="7200" dirty="0"/>
          </a:p>
          <a:p>
            <a:pPr marL="1225296" indent="-1143000">
              <a:buNone/>
            </a:pPr>
            <a:endParaRPr lang="bs-Latn-BA" sz="7200" dirty="0"/>
          </a:p>
          <a:p>
            <a:pPr marL="1225296" indent="-1143000">
              <a:buNone/>
            </a:pPr>
            <a:r>
              <a:rPr lang="bs-Latn-BA" sz="7200" dirty="0"/>
              <a:t>2. </a:t>
            </a:r>
            <a:r>
              <a:rPr lang="en-US" sz="7200" dirty="0" err="1"/>
              <a:t>Odrediti</a:t>
            </a:r>
            <a:r>
              <a:rPr lang="en-US" sz="7200" dirty="0"/>
              <a:t> </a:t>
            </a:r>
            <a:r>
              <a:rPr lang="en-US" sz="7200" dirty="0" err="1"/>
              <a:t>promjenu</a:t>
            </a:r>
            <a:r>
              <a:rPr lang="en-US" sz="7200" dirty="0"/>
              <a:t> </a:t>
            </a:r>
            <a:r>
              <a:rPr lang="en-US" sz="7200" dirty="0" err="1"/>
              <a:t>aktivnosti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r>
              <a:rPr lang="en-US" sz="7200" dirty="0"/>
              <a:t>, </a:t>
            </a:r>
            <a:r>
              <a:rPr lang="en-US" sz="7200" dirty="0" err="1"/>
              <a:t>odnosn</a:t>
            </a:r>
            <a:r>
              <a:rPr lang="bs-Latn-BA" sz="7200" dirty="0"/>
              <a:t>o</a:t>
            </a:r>
            <a:r>
              <a:rPr lang="en-US" sz="7200" dirty="0"/>
              <a:t> </a:t>
            </a:r>
            <a:r>
              <a:rPr lang="en-US" sz="7200" dirty="0" err="1"/>
              <a:t>deaktivaciju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endParaRPr lang="bs-Latn-BA" sz="7200" dirty="0"/>
          </a:p>
          <a:p>
            <a:pPr marL="1225296" indent="-1143000">
              <a:buNone/>
            </a:pPr>
            <a:endParaRPr lang="en-US" sz="7200" dirty="0"/>
          </a:p>
          <a:p>
            <a:pPr marL="1225296" indent="-1143000">
              <a:buNone/>
            </a:pPr>
            <a:r>
              <a:rPr lang="bs-Latn-BA" sz="7200" dirty="0"/>
              <a:t>3. </a:t>
            </a:r>
            <a:r>
              <a:rPr lang="en-US" sz="7200" dirty="0" err="1"/>
              <a:t>Ispitati</a:t>
            </a:r>
            <a:r>
              <a:rPr lang="en-US" sz="7200" dirty="0"/>
              <a:t> </a:t>
            </a:r>
            <a:r>
              <a:rPr lang="en-US" sz="7200" dirty="0" err="1"/>
              <a:t>kako</a:t>
            </a:r>
            <a:r>
              <a:rPr lang="en-US" sz="7200" dirty="0"/>
              <a:t> </a:t>
            </a:r>
            <a:r>
              <a:rPr lang="en-US" sz="7200" dirty="0" err="1"/>
              <a:t>promjena</a:t>
            </a:r>
            <a:r>
              <a:rPr lang="en-US" sz="7200" dirty="0"/>
              <a:t> </a:t>
            </a:r>
            <a:r>
              <a:rPr lang="en-US" sz="7200" dirty="0" err="1"/>
              <a:t>procesnih</a:t>
            </a:r>
            <a:r>
              <a:rPr lang="en-US" sz="7200" dirty="0"/>
              <a:t> </a:t>
            </a:r>
            <a:r>
              <a:rPr lang="en-US" sz="7200" dirty="0" err="1"/>
              <a:t>parametara</a:t>
            </a:r>
            <a:r>
              <a:rPr lang="en-US" sz="7200" dirty="0"/>
              <a:t> u </a:t>
            </a:r>
            <a:r>
              <a:rPr lang="en-US" sz="7200" dirty="0" err="1"/>
              <a:t>reaktoru</a:t>
            </a:r>
            <a:r>
              <a:rPr lang="en-US" sz="7200" dirty="0"/>
              <a:t> </a:t>
            </a:r>
            <a:r>
              <a:rPr lang="en-US" sz="7200" dirty="0" err="1"/>
              <a:t>utiču</a:t>
            </a:r>
            <a:r>
              <a:rPr lang="en-US" sz="7200" dirty="0"/>
              <a:t>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dirty="0" err="1"/>
              <a:t>dinamiku</a:t>
            </a:r>
            <a:r>
              <a:rPr lang="en-US" sz="7200" dirty="0"/>
              <a:t> </a:t>
            </a:r>
            <a:r>
              <a:rPr lang="en-US" sz="7200" dirty="0" err="1"/>
              <a:t>deaktivacije</a:t>
            </a:r>
            <a:r>
              <a:rPr lang="en-US" sz="7200" dirty="0"/>
              <a:t> VPO </a:t>
            </a:r>
            <a:r>
              <a:rPr lang="en-US" sz="7200" dirty="0" err="1"/>
              <a:t>katalizatora</a:t>
            </a:r>
            <a:r>
              <a:rPr lang="en-US" sz="7200" dirty="0"/>
              <a:t> i </a:t>
            </a:r>
            <a:r>
              <a:rPr lang="en-US" sz="7200" dirty="0" err="1"/>
              <a:t>njegovu</a:t>
            </a:r>
            <a:r>
              <a:rPr lang="en-US" sz="7200" dirty="0"/>
              <a:t> </a:t>
            </a:r>
            <a:r>
              <a:rPr lang="en-US" sz="7200" dirty="0" err="1"/>
              <a:t>dugoročno</a:t>
            </a:r>
            <a:r>
              <a:rPr lang="en-US" sz="7200" dirty="0"/>
              <a:t> </a:t>
            </a:r>
            <a:r>
              <a:rPr lang="en-US" sz="7200" dirty="0" err="1"/>
              <a:t>performansu</a:t>
            </a:r>
            <a:r>
              <a:rPr lang="en-US" sz="7200" dirty="0"/>
              <a:t>, </a:t>
            </a:r>
            <a:r>
              <a:rPr lang="en-US" sz="7200" dirty="0" err="1"/>
              <a:t>kao</a:t>
            </a:r>
            <a:r>
              <a:rPr lang="en-US" sz="7200" dirty="0"/>
              <a:t> i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dirty="0" err="1"/>
              <a:t>nivo</a:t>
            </a:r>
            <a:r>
              <a:rPr lang="en-US" sz="7200" dirty="0"/>
              <a:t> </a:t>
            </a:r>
            <a:r>
              <a:rPr lang="en-US" sz="7200" dirty="0" err="1"/>
              <a:t>emisije</a:t>
            </a:r>
            <a:r>
              <a:rPr lang="en-US" sz="7200" dirty="0"/>
              <a:t> </a:t>
            </a:r>
            <a:r>
              <a:rPr lang="en-US" sz="7200" dirty="0" err="1"/>
              <a:t>štetnih</a:t>
            </a:r>
            <a:r>
              <a:rPr lang="en-US" sz="7200" dirty="0"/>
              <a:t> </a:t>
            </a:r>
            <a:r>
              <a:rPr lang="en-US" sz="7200" dirty="0" err="1"/>
              <a:t>gasova</a:t>
            </a:r>
            <a:r>
              <a:rPr lang="bs-Latn-BA" sz="7200" dirty="0"/>
              <a:t> </a:t>
            </a:r>
          </a:p>
          <a:p>
            <a:pPr marL="1225296" indent="-1143000">
              <a:buNone/>
            </a:pPr>
            <a:endParaRPr lang="bs-Latn-BA" sz="7200" dirty="0"/>
          </a:p>
          <a:p>
            <a:pPr marL="1225296" indent="-1143000">
              <a:buNone/>
            </a:pPr>
            <a:r>
              <a:rPr lang="bs-Latn-BA" sz="7200" dirty="0"/>
              <a:t>4. </a:t>
            </a:r>
            <a:r>
              <a:rPr lang="en-US" sz="7200" dirty="0" err="1"/>
              <a:t>Simulirati</a:t>
            </a:r>
            <a:r>
              <a:rPr lang="en-US" sz="7200" dirty="0"/>
              <a:t> </a:t>
            </a:r>
            <a:r>
              <a:rPr lang="en-US" sz="7200" dirty="0" err="1"/>
              <a:t>uticaj</a:t>
            </a:r>
            <a:r>
              <a:rPr lang="en-US" sz="7200" dirty="0"/>
              <a:t> </a:t>
            </a:r>
            <a:r>
              <a:rPr lang="en-US" sz="7200" dirty="0" err="1"/>
              <a:t>produženog</a:t>
            </a:r>
            <a:r>
              <a:rPr lang="en-US" sz="7200" dirty="0"/>
              <a:t> </a:t>
            </a:r>
            <a:r>
              <a:rPr lang="en-US" sz="7200" dirty="0" err="1"/>
              <a:t>vijeka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r>
              <a:rPr lang="en-US" sz="7200" dirty="0"/>
              <a:t>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dirty="0" err="1"/>
              <a:t>performanse</a:t>
            </a:r>
            <a:r>
              <a:rPr lang="en-US" sz="7200" dirty="0"/>
              <a:t> </a:t>
            </a:r>
            <a:r>
              <a:rPr lang="en-US" sz="7200" dirty="0" err="1"/>
              <a:t>reaktora</a:t>
            </a:r>
            <a:r>
              <a:rPr lang="en-US" sz="7200" dirty="0"/>
              <a:t> (</a:t>
            </a:r>
            <a:r>
              <a:rPr lang="en-US" sz="7200" dirty="0" err="1"/>
              <a:t>konverzija</a:t>
            </a:r>
            <a:r>
              <a:rPr lang="en-US" sz="7200" dirty="0"/>
              <a:t>, </a:t>
            </a:r>
            <a:r>
              <a:rPr lang="en-US" sz="7200" dirty="0" err="1"/>
              <a:t>selektivnost</a:t>
            </a:r>
            <a:r>
              <a:rPr lang="en-US" sz="7200" dirty="0"/>
              <a:t>, </a:t>
            </a:r>
            <a:r>
              <a:rPr lang="en-US" sz="7200" dirty="0" err="1"/>
              <a:t>prinos</a:t>
            </a:r>
            <a:r>
              <a:rPr lang="en-US" sz="7200" dirty="0"/>
              <a:t>) i </a:t>
            </a:r>
            <a:r>
              <a:rPr lang="en-US" sz="7200" dirty="0" err="1"/>
              <a:t>stvaranje</a:t>
            </a:r>
            <a:r>
              <a:rPr lang="en-US" sz="7200" dirty="0"/>
              <a:t> </a:t>
            </a:r>
            <a:r>
              <a:rPr lang="en-US" sz="7200" dirty="0" err="1"/>
              <a:t>sporednih</a:t>
            </a:r>
            <a:r>
              <a:rPr lang="en-US" sz="7200" dirty="0"/>
              <a:t> </a:t>
            </a:r>
            <a:r>
              <a:rPr lang="en-US" sz="7200" dirty="0" err="1"/>
              <a:t>proizvoda</a:t>
            </a:r>
            <a:endParaRPr lang="bs-Latn-BA" sz="7200" dirty="0"/>
          </a:p>
          <a:p>
            <a:pPr marL="1225296" indent="-1143000">
              <a:buNone/>
            </a:pPr>
            <a:endParaRPr lang="bs-Latn-BA" sz="7200" dirty="0"/>
          </a:p>
          <a:p>
            <a:pPr marL="1225296" indent="-1143000">
              <a:buNone/>
            </a:pPr>
            <a:r>
              <a:rPr lang="bs-Latn-BA" sz="7200" dirty="0"/>
              <a:t>5. </a:t>
            </a:r>
            <a:r>
              <a:rPr lang="en-US" sz="7200" dirty="0" err="1"/>
              <a:t>Optimizirati</a:t>
            </a:r>
            <a:r>
              <a:rPr lang="en-US" sz="7200" dirty="0"/>
              <a:t> </a:t>
            </a:r>
            <a:r>
              <a:rPr lang="en-US" sz="7200" dirty="0" err="1"/>
              <a:t>procesne</a:t>
            </a:r>
            <a:r>
              <a:rPr lang="en-US" sz="7200" dirty="0"/>
              <a:t> </a:t>
            </a:r>
            <a:r>
              <a:rPr lang="en-US" sz="7200" dirty="0" err="1"/>
              <a:t>parametre</a:t>
            </a:r>
            <a:r>
              <a:rPr lang="en-US" sz="7200" dirty="0"/>
              <a:t>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dirty="0" err="1"/>
              <a:t>ulazu</a:t>
            </a:r>
            <a:r>
              <a:rPr lang="en-US" sz="7200" dirty="0"/>
              <a:t> u </a:t>
            </a:r>
            <a:r>
              <a:rPr lang="en-US" sz="7200" dirty="0" err="1"/>
              <a:t>u</a:t>
            </a:r>
            <a:r>
              <a:rPr lang="en-US" sz="7200" dirty="0"/>
              <a:t> </a:t>
            </a:r>
            <a:r>
              <a:rPr lang="en-US" sz="7200" dirty="0" err="1"/>
              <a:t>reaktor</a:t>
            </a:r>
            <a:r>
              <a:rPr lang="en-US" sz="7200" dirty="0"/>
              <a:t> </a:t>
            </a:r>
            <a:r>
              <a:rPr lang="en-US" sz="7200" dirty="0" err="1"/>
              <a:t>kako</a:t>
            </a:r>
            <a:r>
              <a:rPr lang="en-US" sz="7200" dirty="0"/>
              <a:t> bi se </a:t>
            </a:r>
            <a:r>
              <a:rPr lang="en-US" sz="7200" dirty="0" err="1"/>
              <a:t>postigla</a:t>
            </a:r>
            <a:r>
              <a:rPr lang="en-US" sz="7200" dirty="0"/>
              <a:t> </a:t>
            </a:r>
            <a:r>
              <a:rPr lang="en-US" sz="7200" dirty="0" err="1"/>
              <a:t>optimalna</a:t>
            </a:r>
            <a:r>
              <a:rPr lang="en-US" sz="7200" dirty="0"/>
              <a:t> </a:t>
            </a:r>
            <a:r>
              <a:rPr lang="en-US" sz="7200" dirty="0" err="1"/>
              <a:t>vrijednost</a:t>
            </a:r>
            <a:r>
              <a:rPr lang="en-US" sz="7200" dirty="0"/>
              <a:t> </a:t>
            </a:r>
            <a:r>
              <a:rPr lang="en-US" sz="7200" dirty="0" err="1"/>
              <a:t>deaktivacije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r>
              <a:rPr lang="en-US" sz="7200" dirty="0"/>
              <a:t>, </a:t>
            </a:r>
            <a:r>
              <a:rPr lang="en-US" sz="7200" dirty="0" err="1"/>
              <a:t>čime</a:t>
            </a:r>
            <a:r>
              <a:rPr lang="en-US" sz="7200" dirty="0"/>
              <a:t> se </a:t>
            </a:r>
            <a:r>
              <a:rPr lang="en-US" sz="7200" dirty="0" err="1"/>
              <a:t>osigurava</a:t>
            </a:r>
            <a:r>
              <a:rPr lang="en-US" sz="7200" dirty="0"/>
              <a:t> </a:t>
            </a:r>
            <a:r>
              <a:rPr lang="en-US" sz="7200" dirty="0" err="1"/>
              <a:t>maksimalna</a:t>
            </a:r>
            <a:r>
              <a:rPr lang="en-US" sz="7200" dirty="0"/>
              <a:t> </a:t>
            </a:r>
            <a:r>
              <a:rPr lang="en-US" sz="7200" dirty="0" err="1"/>
              <a:t>konverzija</a:t>
            </a:r>
            <a:r>
              <a:rPr lang="en-US" sz="7200" dirty="0"/>
              <a:t> </a:t>
            </a:r>
            <a:r>
              <a:rPr lang="en-US" sz="7200" i="1" dirty="0"/>
              <a:t>n</a:t>
            </a:r>
            <a:r>
              <a:rPr lang="en-US" sz="7200" dirty="0"/>
              <a:t>-</a:t>
            </a:r>
            <a:r>
              <a:rPr lang="en-US" sz="7200" dirty="0" err="1"/>
              <a:t>butana</a:t>
            </a:r>
            <a:r>
              <a:rPr lang="en-US" sz="7200" dirty="0"/>
              <a:t>, </a:t>
            </a:r>
            <a:r>
              <a:rPr lang="en-US" sz="7200" dirty="0" err="1"/>
              <a:t>kao</a:t>
            </a:r>
            <a:r>
              <a:rPr lang="en-US" sz="7200" dirty="0"/>
              <a:t> i </a:t>
            </a:r>
            <a:r>
              <a:rPr lang="en-US" sz="7200" dirty="0" err="1"/>
              <a:t>maksimalni</a:t>
            </a:r>
            <a:r>
              <a:rPr lang="en-US" sz="7200" dirty="0"/>
              <a:t> </a:t>
            </a:r>
            <a:r>
              <a:rPr lang="en-US" sz="7200" dirty="0" err="1"/>
              <a:t>prinos</a:t>
            </a:r>
            <a:r>
              <a:rPr lang="en-US" sz="7200" dirty="0"/>
              <a:t> i </a:t>
            </a:r>
            <a:r>
              <a:rPr lang="en-US" sz="7200" dirty="0" err="1"/>
              <a:t>selektivnost</a:t>
            </a:r>
            <a:r>
              <a:rPr lang="en-US" sz="7200" dirty="0"/>
              <a:t> </a:t>
            </a:r>
            <a:r>
              <a:rPr lang="en-US" sz="7200" dirty="0" err="1"/>
              <a:t>katalizatora</a:t>
            </a:r>
            <a:r>
              <a:rPr lang="en-US" sz="72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Metodologija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prikupljati</a:t>
            </a:r>
            <a:r>
              <a:rPr lang="en-US" dirty="0"/>
              <a:t> u </a:t>
            </a:r>
            <a:r>
              <a:rPr lang="en-US" dirty="0" err="1"/>
              <a:t>saradnji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 </a:t>
            </a:r>
            <a:r>
              <a:rPr lang="en-US" dirty="0" err="1"/>
              <a:t>Koksara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Lukavac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  <a:r>
              <a:rPr lang="en-US" dirty="0" err="1"/>
              <a:t>obezb</a:t>
            </a:r>
            <a:r>
              <a:rPr lang="bs-Latn-BA" dirty="0"/>
              <a:t>ij</a:t>
            </a:r>
            <a:r>
              <a:rPr lang="en-US" dirty="0" err="1"/>
              <a:t>editi</a:t>
            </a:r>
            <a:r>
              <a:rPr lang="en-US" dirty="0"/>
              <a:t> </a:t>
            </a:r>
            <a:r>
              <a:rPr lang="en-US" dirty="0" err="1"/>
              <a:t>mjerene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bs-Latn-BA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procesnih</a:t>
            </a:r>
            <a:r>
              <a:rPr lang="en-US" dirty="0"/>
              <a:t> </a:t>
            </a:r>
            <a:r>
              <a:rPr lang="en-US" dirty="0" err="1"/>
              <a:t>parametara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sinteze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. </a:t>
            </a:r>
            <a:r>
              <a:rPr lang="en-US" dirty="0" err="1"/>
              <a:t>Merenja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modeliranje</a:t>
            </a:r>
            <a:r>
              <a:rPr lang="en-US" dirty="0"/>
              <a:t>, </a:t>
            </a:r>
            <a:r>
              <a:rPr lang="en-US" dirty="0" err="1"/>
              <a:t>simulaciju</a:t>
            </a:r>
            <a:r>
              <a:rPr lang="en-US" dirty="0"/>
              <a:t> i </a:t>
            </a:r>
            <a:r>
              <a:rPr lang="en-US" dirty="0" err="1"/>
              <a:t>optimizaciju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deaktivacije</a:t>
            </a:r>
            <a:r>
              <a:rPr lang="en-US" dirty="0"/>
              <a:t> </a:t>
            </a:r>
            <a:r>
              <a:rPr lang="en-US" dirty="0" err="1"/>
              <a:t>katalizatora</a:t>
            </a:r>
            <a:r>
              <a:rPr lang="en-US" dirty="0"/>
              <a:t> i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.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izrad</a:t>
            </a:r>
            <a:r>
              <a:rPr lang="bs-Latn-BA" dirty="0"/>
              <a:t>u</a:t>
            </a:r>
            <a:r>
              <a:rPr lang="en-US" dirty="0"/>
              <a:t> </a:t>
            </a:r>
            <a:r>
              <a:rPr lang="en-US" dirty="0" err="1"/>
              <a:t>tehničkih</a:t>
            </a:r>
            <a:r>
              <a:rPr lang="en-US" dirty="0"/>
              <a:t> </a:t>
            </a:r>
            <a:r>
              <a:rPr lang="en-US" dirty="0" err="1"/>
              <a:t>crteža</a:t>
            </a:r>
            <a:r>
              <a:rPr lang="en-US" dirty="0"/>
              <a:t> i </a:t>
            </a:r>
            <a:r>
              <a:rPr lang="en-US" dirty="0" err="1"/>
              <a:t>šematskog</a:t>
            </a:r>
            <a:r>
              <a:rPr lang="en-US" dirty="0"/>
              <a:t> </a:t>
            </a:r>
            <a:r>
              <a:rPr lang="en-US" dirty="0" err="1"/>
              <a:t>prikaza</a:t>
            </a:r>
            <a:r>
              <a:rPr lang="en-US" dirty="0"/>
              <a:t> </a:t>
            </a:r>
            <a:r>
              <a:rPr lang="en-US" dirty="0" err="1"/>
              <a:t>reaktora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nepokretnim</a:t>
            </a:r>
            <a:r>
              <a:rPr lang="en-US" dirty="0"/>
              <a:t> </a:t>
            </a:r>
            <a:r>
              <a:rPr lang="en-US" dirty="0" err="1"/>
              <a:t>slojem</a:t>
            </a:r>
            <a:r>
              <a:rPr lang="en-US" dirty="0"/>
              <a:t> </a:t>
            </a:r>
            <a:r>
              <a:rPr lang="en-US" dirty="0" err="1"/>
              <a:t>katalizatora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softver</a:t>
            </a:r>
            <a:r>
              <a:rPr lang="en-US" dirty="0"/>
              <a:t> AutoCAD.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bs-Latn-BA" dirty="0"/>
              <a:t>i</a:t>
            </a:r>
            <a:r>
              <a:rPr lang="en-US" dirty="0"/>
              <a:t> </a:t>
            </a:r>
            <a:r>
              <a:rPr lang="en-US" dirty="0" err="1"/>
              <a:t>numeričku</a:t>
            </a:r>
            <a:r>
              <a:rPr lang="en-US" dirty="0"/>
              <a:t> </a:t>
            </a:r>
            <a:r>
              <a:rPr lang="en-US" dirty="0" err="1"/>
              <a:t>implementaciju</a:t>
            </a:r>
            <a:r>
              <a:rPr lang="en-US" dirty="0"/>
              <a:t> </a:t>
            </a:r>
            <a:r>
              <a:rPr lang="en-US" dirty="0" err="1"/>
              <a:t>matematičkog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deaktivacije</a:t>
            </a:r>
            <a:r>
              <a:rPr lang="en-US" dirty="0"/>
              <a:t> </a:t>
            </a:r>
            <a:r>
              <a:rPr lang="en-US" dirty="0" err="1"/>
              <a:t>katalizatora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MATLAB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sličan</a:t>
            </a:r>
            <a:r>
              <a:rPr lang="en-US" dirty="0"/>
              <a:t> </a:t>
            </a:r>
            <a:r>
              <a:rPr lang="en-US" dirty="0" err="1"/>
              <a:t>numerički</a:t>
            </a:r>
            <a:r>
              <a:rPr lang="en-US" dirty="0"/>
              <a:t> </a:t>
            </a:r>
            <a:r>
              <a:rPr lang="en-US" dirty="0" err="1"/>
              <a:t>softverski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Hipoteze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H₁:</a:t>
            </a:r>
            <a:r>
              <a:rPr lang="en-US" dirty="0"/>
              <a:t> </a:t>
            </a:r>
            <a:r>
              <a:rPr lang="en-US" dirty="0" err="1"/>
              <a:t>Deaktivacija</a:t>
            </a:r>
            <a:r>
              <a:rPr lang="en-US" dirty="0"/>
              <a:t> VPO </a:t>
            </a:r>
            <a:r>
              <a:rPr lang="en-US" dirty="0" err="1"/>
              <a:t>katalizatora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sinteze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se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definisanih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procesnih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i </a:t>
            </a:r>
            <a:r>
              <a:rPr lang="en-US" dirty="0" err="1"/>
              <a:t>sastava</a:t>
            </a:r>
            <a:r>
              <a:rPr lang="en-US" dirty="0"/>
              <a:t> </a:t>
            </a:r>
            <a:r>
              <a:rPr lang="en-US" dirty="0" err="1"/>
              <a:t>reakcione</a:t>
            </a:r>
            <a:r>
              <a:rPr lang="en-US" dirty="0"/>
              <a:t> </a:t>
            </a:r>
            <a:r>
              <a:rPr lang="en-US" dirty="0" err="1"/>
              <a:t>smjese</a:t>
            </a:r>
            <a:r>
              <a:rPr lang="en-US" dirty="0"/>
              <a:t>.</a:t>
            </a:r>
          </a:p>
          <a:p>
            <a:r>
              <a:rPr lang="en-US" b="1" dirty="0"/>
              <a:t>H₂:</a:t>
            </a:r>
            <a:r>
              <a:rPr lang="en-US" dirty="0"/>
              <a:t> </a:t>
            </a:r>
            <a:r>
              <a:rPr lang="en-US" dirty="0" err="1"/>
              <a:t>Produženje</a:t>
            </a:r>
            <a:r>
              <a:rPr lang="en-US" dirty="0"/>
              <a:t>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VPO </a:t>
            </a:r>
            <a:r>
              <a:rPr lang="en-US" dirty="0" err="1"/>
              <a:t>katalizatora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značajnog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štetnih</a:t>
            </a:r>
            <a:r>
              <a:rPr lang="en-US" dirty="0"/>
              <a:t> </a:t>
            </a:r>
            <a:r>
              <a:rPr lang="en-US" dirty="0" err="1"/>
              <a:t>gasova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CO i CO₂,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sinteze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.</a:t>
            </a:r>
          </a:p>
          <a:p>
            <a:r>
              <a:rPr lang="en-US" b="1" dirty="0"/>
              <a:t>H₃:</a:t>
            </a:r>
            <a:r>
              <a:rPr lang="en-US" dirty="0"/>
              <a:t> </a:t>
            </a:r>
            <a:r>
              <a:rPr lang="en-US" dirty="0" err="1"/>
              <a:t>Produženje</a:t>
            </a:r>
            <a:r>
              <a:rPr lang="en-US" dirty="0"/>
              <a:t>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VPO </a:t>
            </a:r>
            <a:r>
              <a:rPr lang="en-US" dirty="0" err="1"/>
              <a:t>katalizatora</a:t>
            </a:r>
            <a:r>
              <a:rPr lang="en-US" dirty="0"/>
              <a:t> u </a:t>
            </a:r>
            <a:r>
              <a:rPr lang="en-US" dirty="0" err="1"/>
              <a:t>pozitivnoj</a:t>
            </a:r>
            <a:r>
              <a:rPr lang="en-US" dirty="0"/>
              <a:t> je </a:t>
            </a:r>
            <a:r>
              <a:rPr lang="en-US" dirty="0" err="1"/>
              <a:t>korelaciji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nusproizvoda</a:t>
            </a:r>
            <a:r>
              <a:rPr lang="en-US" dirty="0"/>
              <a:t> </a:t>
            </a:r>
            <a:r>
              <a:rPr lang="en-US" dirty="0" err="1"/>
              <a:t>nastalih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sinteze</a:t>
            </a:r>
            <a:r>
              <a:rPr lang="en-US" dirty="0"/>
              <a:t> 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.</a:t>
            </a:r>
          </a:p>
          <a:p>
            <a:r>
              <a:rPr lang="en-US" b="1" dirty="0"/>
              <a:t>H₄:</a:t>
            </a:r>
            <a:r>
              <a:rPr lang="en-US" dirty="0"/>
              <a:t> </a:t>
            </a:r>
            <a:r>
              <a:rPr lang="en-US" dirty="0" err="1"/>
              <a:t>Optimizacijom</a:t>
            </a:r>
            <a:r>
              <a:rPr lang="en-US" dirty="0"/>
              <a:t> </a:t>
            </a:r>
            <a:r>
              <a:rPr lang="en-US" dirty="0" err="1"/>
              <a:t>operativnih</a:t>
            </a:r>
            <a:r>
              <a:rPr lang="en-US" dirty="0"/>
              <a:t> </a:t>
            </a:r>
            <a:r>
              <a:rPr lang="en-US" dirty="0" err="1"/>
              <a:t>procesnih</a:t>
            </a:r>
            <a:r>
              <a:rPr lang="en-US" dirty="0"/>
              <a:t> </a:t>
            </a:r>
            <a:r>
              <a:rPr lang="en-US" dirty="0" err="1"/>
              <a:t>parametara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usporiti</a:t>
            </a:r>
            <a:r>
              <a:rPr lang="en-US" dirty="0"/>
              <a:t> </a:t>
            </a:r>
            <a:r>
              <a:rPr lang="en-US" dirty="0" err="1"/>
              <a:t>deaktivaciju</a:t>
            </a:r>
            <a:r>
              <a:rPr lang="en-US" dirty="0"/>
              <a:t> VPO </a:t>
            </a:r>
            <a:r>
              <a:rPr lang="en-US" dirty="0" err="1"/>
              <a:t>katalizatora</a:t>
            </a:r>
            <a:r>
              <a:rPr lang="en-US" dirty="0"/>
              <a:t>,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okolinu</a:t>
            </a:r>
            <a:r>
              <a:rPr lang="en-US" dirty="0"/>
              <a:t> i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bs-Latn-BA" dirty="0"/>
              <a:t>(</a:t>
            </a:r>
            <a:r>
              <a:rPr lang="en-US" dirty="0" err="1"/>
              <a:t>anhidrida</a:t>
            </a:r>
            <a:r>
              <a:rPr lang="en-US" dirty="0"/>
              <a:t> </a:t>
            </a:r>
            <a:r>
              <a:rPr lang="en-US" dirty="0" err="1"/>
              <a:t>maleinske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bs-Latn-BA" dirty="0"/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691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Gill Sans MT</vt:lpstr>
      <vt:lpstr>Verdana</vt:lpstr>
      <vt:lpstr>Wingdings 2</vt:lpstr>
      <vt:lpstr>Solstice</vt:lpstr>
      <vt:lpstr>Analiza mehanizma deaktivacije katalizatora u sintezi anhidrida maleinske kiseline u cilju smanjenja negativnog uticaja na okolinu</vt:lpstr>
      <vt:lpstr>PowerPoint Presentation</vt:lpstr>
      <vt:lpstr>Odakle ideja? </vt:lpstr>
      <vt:lpstr>Članovi tima</vt:lpstr>
      <vt:lpstr>Predmet istraživanja</vt:lpstr>
      <vt:lpstr>Predmet istraživanja</vt:lpstr>
      <vt:lpstr>Ciljevi istraživanja</vt:lpstr>
      <vt:lpstr>Metodologija istraživanja</vt:lpstr>
      <vt:lpstr>Hipoteze</vt:lpstr>
      <vt:lpstr>Očekivani rezultati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Minimiziranje ispuštanja sporednih proizvoda u okolinu nastalih sintezom anhidrida maleinske kiseline u industrijskom cijevnom reaktoru sa nepokretnim slojem katalizatora</dc:title>
  <dc:creator>HP</dc:creator>
  <cp:lastModifiedBy>AlmaTH</cp:lastModifiedBy>
  <cp:revision>32</cp:revision>
  <dcterms:created xsi:type="dcterms:W3CDTF">2025-12-10T19:34:22Z</dcterms:created>
  <dcterms:modified xsi:type="dcterms:W3CDTF">2026-01-15T11:19:40Z</dcterms:modified>
</cp:coreProperties>
</file>