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2"/>
  </p:notesMasterIdLst>
  <p:sldIdLst>
    <p:sldId id="314" r:id="rId2"/>
    <p:sldId id="370" r:id="rId3"/>
    <p:sldId id="260" r:id="rId4"/>
    <p:sldId id="319" r:id="rId5"/>
    <p:sldId id="263" r:id="rId6"/>
    <p:sldId id="367" r:id="rId7"/>
    <p:sldId id="358" r:id="rId8"/>
    <p:sldId id="368" r:id="rId9"/>
    <p:sldId id="371" r:id="rId10"/>
    <p:sldId id="313" r:id="rId11"/>
  </p:sldIdLst>
  <p:sldSz cx="9144000" cy="6858000" type="screen4x3"/>
  <p:notesSz cx="69469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rnesa" initials="T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33"/>
    <a:srgbClr val="FFCC00"/>
    <a:srgbClr val="FFFF00"/>
    <a:srgbClr val="F4F924"/>
    <a:srgbClr val="800000"/>
    <a:srgbClr val="FFFF99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87608" autoAdjust="0"/>
  </p:normalViewPr>
  <p:slideViewPr>
    <p:cSldViewPr>
      <p:cViewPr varScale="1">
        <p:scale>
          <a:sx n="65" d="100"/>
          <a:sy n="65" d="100"/>
        </p:scale>
        <p:origin x="168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50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2976562" cy="450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677863"/>
            <a:ext cx="4718050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441825"/>
            <a:ext cx="5114925" cy="41386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2976563" cy="450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07450"/>
            <a:ext cx="2976562" cy="4508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7128C81-23AB-411A-9164-DB08498EE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02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573DD2C-2E25-45AA-BAB5-151CC9D4D450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77863"/>
            <a:ext cx="4714875" cy="353695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hr-HR"/>
              <a:t>OSNOVNI POJMOVI</a:t>
            </a:r>
          </a:p>
          <a:p>
            <a:pPr eaLnBrk="1" hangingPunct="1"/>
            <a:r>
              <a:rPr lang="hr-HR"/>
              <a:t>Na POV u BiH nema adekvatnog zbrinjavanja otp mulja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77863"/>
            <a:ext cx="4714875" cy="353695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6013" y="677863"/>
            <a:ext cx="4714875" cy="353695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561A6-6FEA-4EB6-B1E6-026CC06B3C0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4547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7ACFF-FC41-4190-A70C-68FA52A7BEE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1204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A4268-AB3E-489D-A5E7-AE7B8A29AAD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252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23FC1-ACC7-4C33-B406-119AEFCAF9F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3773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2674-302B-4065-95E1-A84DDC35BEF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486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35D00-931E-4CEB-B6A0-971E6283CAA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2054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0B74A-6A77-47DE-A3BD-78E016954D4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2573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57397-0BE8-4C53-9567-EE970AC6180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3587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5426-E74E-4315-9982-66228D84F09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700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CF54-0F50-4CE8-A36F-62D8EE078CC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905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81869-E4EF-4967-A925-3BBF1B8CB32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552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F2897-7586-4CE9-8810-21FA07608B1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474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06756-97B8-48C4-8E6F-C6BD588442B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042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1F177-84BF-496E-8F89-A2483F32E88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906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2991F-E5A6-4ACC-91A7-BE7B4624A2C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17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text styles</a:t>
            </a:r>
          </a:p>
          <a:p>
            <a:pPr lvl="1"/>
            <a:r>
              <a:rPr lang="hr-HR"/>
              <a:t>Second level</a:t>
            </a:r>
          </a:p>
          <a:p>
            <a:pPr lvl="2"/>
            <a:r>
              <a:rPr lang="hr-HR"/>
              <a:t>Third level</a:t>
            </a:r>
          </a:p>
          <a:p>
            <a:pPr lvl="3"/>
            <a:r>
              <a:rPr lang="hr-HR"/>
              <a:t>Fourth level</a:t>
            </a:r>
          </a:p>
          <a:p>
            <a:pPr lvl="4"/>
            <a:r>
              <a:rPr lang="hr-HR"/>
              <a:t>Fifth level</a:t>
            </a:r>
          </a:p>
        </p:txBody>
      </p:sp>
      <p:sp>
        <p:nvSpPr>
          <p:cNvPr id="145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CF68C99-B29C-48CC-9789-B9072DF8F8E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056" y="2924944"/>
            <a:ext cx="8642350" cy="1512118"/>
          </a:xfrm>
        </p:spPr>
        <p:txBody>
          <a:bodyPr/>
          <a:lstStyle/>
          <a:p>
            <a:pPr eaLnBrk="1" hangingPunct="1">
              <a:defRPr/>
            </a:pPr>
            <a:r>
              <a:rPr lang="bs-Latn-BA" sz="2800" dirty="0">
                <a:latin typeface="Bookman Old Style" pitchFamily="18" charset="0"/>
              </a:rPr>
              <a:t>KONAČNO ZBRINJAVANJE MULJEVA SA POSTROJENJA ZA PREČIŠĆAVANJE OTPADNIH VODA</a:t>
            </a:r>
            <a:endParaRPr lang="en-US" dirty="0">
              <a:effectLst>
                <a:outerShdw blurRad="38100" dist="38100" dir="2700000" algn="tl">
                  <a:srgbClr val="FFFFFF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547688" y="4864874"/>
            <a:ext cx="8345487" cy="78483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ts val="600"/>
              </a:spcBef>
              <a:defRPr/>
            </a:pPr>
            <a:r>
              <a:rPr lang="hr-H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Mirsad Džambić            Mirnesa Čorbić                   Amela Kusur</a:t>
            </a:r>
          </a:p>
          <a:p>
            <a:pPr algn="just" eaLnBrk="0" hangingPunct="0">
              <a:spcBef>
                <a:spcPts val="600"/>
              </a:spcBef>
              <a:defRPr/>
            </a:pPr>
            <a:r>
              <a:rPr lang="hr-HR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Sedina Hodžić               Ljilja Bojanović                   Vedran Stuhli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684213" y="6021288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684213" y="6021288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1691680" y="2366054"/>
            <a:ext cx="5474296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Prezentacija projekta</a:t>
            </a:r>
          </a:p>
        </p:txBody>
      </p:sp>
      <p:sp>
        <p:nvSpPr>
          <p:cNvPr id="249863" name="Rectangle 7"/>
          <p:cNvSpPr>
            <a:spLocks noChangeArrowheads="1"/>
          </p:cNvSpPr>
          <p:nvPr/>
        </p:nvSpPr>
        <p:spPr bwMode="auto">
          <a:xfrm>
            <a:off x="250825" y="0"/>
            <a:ext cx="864235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hr-HR" sz="240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UNIVERZITET U TUZLI</a:t>
            </a:r>
            <a:br>
              <a:rPr lang="hr-HR" sz="240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</a:br>
            <a:r>
              <a:rPr lang="hr-HR" sz="240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TEHNOLOŠKI FAKULTET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49864" name="Text Box 8"/>
          <p:cNvSpPr txBox="1">
            <a:spLocks noChangeArrowheads="1"/>
          </p:cNvSpPr>
          <p:nvPr/>
        </p:nvSpPr>
        <p:spPr bwMode="auto">
          <a:xfrm>
            <a:off x="1403350" y="6158632"/>
            <a:ext cx="6481763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Tuzla, januar 2026. godine</a:t>
            </a:r>
          </a:p>
        </p:txBody>
      </p:sp>
      <p:pic>
        <p:nvPicPr>
          <p:cNvPr id="11273" name="Picture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88913"/>
            <a:ext cx="21526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4"/>
          <p:cNvSpPr txBox="1">
            <a:spLocks noChangeArrowheads="1"/>
          </p:cNvSpPr>
          <p:nvPr/>
        </p:nvSpPr>
        <p:spPr bwMode="auto">
          <a:xfrm>
            <a:off x="5580063" y="5635625"/>
            <a:ext cx="295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sz="2400">
                <a:latin typeface="Bookman Old Style" pitchFamily="18" charset="0"/>
              </a:rPr>
              <a:t>Hvala na pažnji!</a:t>
            </a:r>
          </a:p>
        </p:txBody>
      </p:sp>
      <p:sp>
        <p:nvSpPr>
          <p:cNvPr id="53251" name="Line 5"/>
          <p:cNvSpPr>
            <a:spLocks noChangeShapeType="1"/>
          </p:cNvSpPr>
          <p:nvPr/>
        </p:nvSpPr>
        <p:spPr bwMode="auto">
          <a:xfrm>
            <a:off x="684213" y="5373688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3252" name="Line 6"/>
          <p:cNvSpPr>
            <a:spLocks noChangeShapeType="1"/>
          </p:cNvSpPr>
          <p:nvPr/>
        </p:nvSpPr>
        <p:spPr bwMode="auto">
          <a:xfrm>
            <a:off x="684213" y="5373688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hr-HR" sz="2800" dirty="0">
                <a:solidFill>
                  <a:schemeClr val="tx1"/>
                </a:solidFill>
                <a:latin typeface="Bookman Old Style" pitchFamily="18" charset="0"/>
              </a:rPr>
              <a:t>CILJ PROJEKTA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7" y="1340768"/>
            <a:ext cx="8785225" cy="5400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hr-HR" sz="2800" dirty="0">
                <a:latin typeface="Bookman Old Style" pitchFamily="18" charset="0"/>
              </a:rPr>
              <a:t>formiranje smjernica i preporuka za konačno zbrinjavanje mulja sa postrojenja za prečišćavanje otpadnih voda na teritoriji FBiH, </a:t>
            </a:r>
          </a:p>
          <a:p>
            <a:pPr algn="just" eaLnBrk="1" hangingPunct="1">
              <a:buFontTx/>
              <a:buNone/>
            </a:pPr>
            <a:r>
              <a:rPr lang="hr-HR" sz="2800" dirty="0">
                <a:latin typeface="Bookman Old Style" pitchFamily="18" charset="0"/>
              </a:rPr>
              <a:t>iznalaženje adekvatnih rješenja za konačno zbrinjavanje mulja.</a:t>
            </a:r>
          </a:p>
          <a:p>
            <a:pPr algn="just" eaLnBrk="1" hangingPunct="1">
              <a:buFontTx/>
              <a:buNone/>
            </a:pPr>
            <a:endParaRPr lang="hr-HR" sz="2800" dirty="0">
              <a:latin typeface="Bookman Old Style" pitchFamily="18" charset="0"/>
            </a:endParaRPr>
          </a:p>
          <a:p>
            <a:pPr marL="0" indent="0" algn="just">
              <a:buNone/>
            </a:pPr>
            <a:r>
              <a:rPr lang="bs-Latn-BA" sz="2000" dirty="0">
                <a:latin typeface="Bookman Old Style" pitchFamily="18" charset="0"/>
              </a:rPr>
              <a:t>optimizacija procesa krajnjeg zbrinjavanja muljeva kroz više modifikacija i verzija pojedinih metoda, te ispitivanje efikasnosti pojedinih metoda.</a:t>
            </a:r>
            <a:endParaRPr lang="hr-HR" sz="2000" dirty="0">
              <a:latin typeface="Bookman Old Style" pitchFamily="18" charset="0"/>
            </a:endParaRPr>
          </a:p>
          <a:p>
            <a:pPr marL="0" indent="0" algn="just">
              <a:buNone/>
            </a:pPr>
            <a:r>
              <a:rPr lang="bs-Latn-BA" sz="2000" dirty="0">
                <a:latin typeface="Bookman Old Style" pitchFamily="18" charset="0"/>
              </a:rPr>
              <a:t>definiranje rješenja konačnog zbrinjavanja otpadnih muljeva sa postrojenja za prečišćavanje otpadnih voda korištenjem naprednih metoda u ovisnosti od fizičko-hemijskog i mikrobiološkog sastava mulja, ekonomskih faktora i raspoloživih metoda za konačno zbrinjavanje.</a:t>
            </a:r>
            <a:endParaRPr lang="hr-HR" sz="2000" dirty="0"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endParaRPr lang="hr-HR" sz="2800" dirty="0"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endParaRPr lang="hr-HR" sz="2800" dirty="0">
              <a:latin typeface="Bookman Old Style" pitchFamily="18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684213" y="980728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684213" y="980728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747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hr-HR" sz="2800" dirty="0">
                <a:solidFill>
                  <a:schemeClr val="tx1"/>
                </a:solidFill>
                <a:latin typeface="Bookman Old Style" pitchFamily="18" charset="0"/>
              </a:rPr>
              <a:t>HIPOTEZE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7" y="1196752"/>
            <a:ext cx="8785225" cy="4104456"/>
          </a:xfrm>
        </p:spPr>
        <p:txBody>
          <a:bodyPr/>
          <a:lstStyle/>
          <a:p>
            <a:pPr marL="0" indent="0" algn="just">
              <a:buNone/>
            </a:pPr>
            <a:r>
              <a:rPr lang="bs-Latn-BA" sz="2400" dirty="0">
                <a:latin typeface="Bookman Old Style" pitchFamily="18" charset="0"/>
              </a:rPr>
              <a:t>Uvažavajući ekonomske faktore i raspoložive metode, moguće je uspostaviti konačno zbrinjavanje otpadnog mulja sa postrojenja za prečišćavanje otpadnih voda u ovisnosti od fizičko-hemijskog sastava, mikrobiološkog statusa i porijekla mulja pomoću naprednih metoda.</a:t>
            </a:r>
            <a:endParaRPr lang="hr-HR" sz="2400" dirty="0">
              <a:latin typeface="Bookman Old Style" pitchFamily="18" charset="0"/>
            </a:endParaRPr>
          </a:p>
          <a:p>
            <a:pPr marL="0" indent="0" algn="just">
              <a:buNone/>
            </a:pPr>
            <a:r>
              <a:rPr lang="bs-Latn-BA" sz="2400" dirty="0">
                <a:latin typeface="Bookman Old Style" pitchFamily="18" charset="0"/>
              </a:rPr>
              <a:t>Moguće je otpadni mulj iskoristiti kao resurs/sirovinu ili proizvod sa dodatnom vrijednošću.</a:t>
            </a:r>
            <a:endParaRPr lang="hr-HR" sz="2400" dirty="0">
              <a:latin typeface="Bookman Old Style" pitchFamily="18" charset="0"/>
            </a:endParaRPr>
          </a:p>
          <a:p>
            <a:pPr marL="0" indent="0" algn="just">
              <a:buNone/>
            </a:pPr>
            <a:r>
              <a:rPr lang="bs-Latn-BA" sz="2400" dirty="0">
                <a:latin typeface="Bookman Old Style" pitchFamily="18" charset="0"/>
              </a:rPr>
              <a:t>Tretiranjem mulja okolinski prihvatljivim i ekonomskim opravdanim metodama moguće je promijeniti status mulja kao primarno opasnog otpada.</a:t>
            </a:r>
            <a:endParaRPr lang="hr-HR" sz="2400" dirty="0"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endParaRPr lang="hr-HR" sz="2800" dirty="0"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endParaRPr lang="hr-HR" sz="2800" dirty="0">
              <a:latin typeface="Bookman Old Style" pitchFamily="18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684213" y="980728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684213" y="980728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" name="Rectangle 5"/>
          <p:cNvSpPr/>
          <p:nvPr/>
        </p:nvSpPr>
        <p:spPr>
          <a:xfrm>
            <a:off x="302950" y="5445224"/>
            <a:ext cx="79414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FontTx/>
              <a:buNone/>
            </a:pPr>
            <a:r>
              <a:rPr lang="hr-HR" sz="2400" dirty="0">
                <a:solidFill>
                  <a:srgbClr val="FF0000"/>
                </a:solidFill>
                <a:latin typeface="Bookman Old Style" pitchFamily="18" charset="0"/>
              </a:rPr>
              <a:t>SUFINANSIRANJE</a:t>
            </a:r>
          </a:p>
          <a:p>
            <a:pPr algn="just" eaLnBrk="1" hangingPunct="1">
              <a:buFontTx/>
              <a:buNone/>
            </a:pPr>
            <a:endParaRPr lang="hr-HR" sz="2400" dirty="0">
              <a:solidFill>
                <a:srgbClr val="FF0000"/>
              </a:solidFill>
              <a:latin typeface="Bookman Old Style" pitchFamily="18" charset="0"/>
            </a:endParaRPr>
          </a:p>
          <a:p>
            <a:pPr algn="just" eaLnBrk="1" hangingPunct="1">
              <a:buFontTx/>
              <a:buNone/>
            </a:pPr>
            <a:r>
              <a:rPr lang="bs-Latn-BA" sz="2400" dirty="0">
                <a:solidFill>
                  <a:srgbClr val="FF0000"/>
                </a:solidFill>
                <a:latin typeface="Bookman Old Style" pitchFamily="18" charset="0"/>
              </a:rPr>
              <a:t>INTERDISCIPLINARNI PROJEKAT</a:t>
            </a:r>
            <a:r>
              <a:rPr lang="hr-HR" sz="2400" dirty="0">
                <a:solidFill>
                  <a:srgbClr val="FF0000"/>
                </a:solidFill>
                <a:latin typeface="Bookman Old Style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hr-H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OTPADNE VODE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925" y="1196975"/>
            <a:ext cx="5124450" cy="936625"/>
          </a:xfrm>
        </p:spPr>
        <p:txBody>
          <a:bodyPr/>
          <a:lstStyle/>
          <a:p>
            <a:pPr eaLnBrk="1" hangingPunct="1"/>
            <a:r>
              <a:rPr lang="hr-HR" sz="2400">
                <a:solidFill>
                  <a:srgbClr val="FFFF00"/>
                </a:solidFill>
                <a:latin typeface="Bookman Old Style" pitchFamily="18" charset="0"/>
              </a:rPr>
              <a:t>visok sadržaj organskog zagađenja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684213" y="981075"/>
            <a:ext cx="7775575" cy="0"/>
          </a:xfrm>
          <a:prstGeom prst="line">
            <a:avLst/>
          </a:prstGeom>
          <a:noFill/>
          <a:ln w="28575" cap="sq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684213" y="981075"/>
            <a:ext cx="2951162" cy="0"/>
          </a:xfrm>
          <a:prstGeom prst="line">
            <a:avLst/>
          </a:prstGeom>
          <a:noFill/>
          <a:ln w="76200" cap="sq">
            <a:solidFill>
              <a:srgbClr val="FFFF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1331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53063" y="1557338"/>
            <a:ext cx="3690937" cy="4137025"/>
          </a:xfrm>
        </p:spPr>
      </p:pic>
      <p:sp>
        <p:nvSpPr>
          <p:cNvPr id="258055" name="Rectangle 7"/>
          <p:cNvSpPr>
            <a:spLocks noChangeArrowheads="1"/>
          </p:cNvSpPr>
          <p:nvPr/>
        </p:nvSpPr>
        <p:spPr bwMode="auto">
          <a:xfrm>
            <a:off x="0" y="2205038"/>
            <a:ext cx="5580063" cy="422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r-HR" sz="220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OTPADNI MULJ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endParaRPr lang="hr-HR" sz="2200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hr-HR" sz="2200" dirty="0">
                <a:solidFill>
                  <a:srgbClr val="FFFF00"/>
                </a:solidFill>
                <a:latin typeface="Bookman Old Style" pitchFamily="18" charset="0"/>
              </a:rPr>
              <a:t>NUS produkt prečišćavanja otpadnih voda,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hr-HR" sz="2200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hr-HR" sz="2200" dirty="0">
                <a:solidFill>
                  <a:srgbClr val="FFFF00"/>
                </a:solidFill>
                <a:latin typeface="Bookman Old Style" pitchFamily="18" charset="0"/>
              </a:rPr>
              <a:t>mikroorganizmi + nečistoća izdvojena iz tečnosti tokom cjelokupnog procesa prečišćavanja otpadne vode, </a:t>
            </a:r>
            <a:endParaRPr lang="hr-HR" sz="2200" dirty="0">
              <a:solidFill>
                <a:srgbClr val="FFFF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hr-HR" sz="2200" dirty="0">
              <a:solidFill>
                <a:srgbClr val="FFFF00"/>
              </a:solidFill>
              <a:latin typeface="Bookman Old Style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hr-HR" sz="2200" dirty="0">
                <a:solidFill>
                  <a:srgbClr val="FFFF00"/>
                </a:solidFill>
                <a:latin typeface="Bookman Old Style" pitchFamily="18" charset="0"/>
              </a:rPr>
              <a:t>sadrži suspendirane materije, koloide, organske materije, soli, elektrolite,...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4"/>
          <p:cNvSpPr>
            <a:spLocks noChangeShapeType="1"/>
          </p:cNvSpPr>
          <p:nvPr/>
        </p:nvSpPr>
        <p:spPr bwMode="auto">
          <a:xfrm>
            <a:off x="684213" y="908050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6387" name="Line 5"/>
          <p:cNvSpPr>
            <a:spLocks noChangeShapeType="1"/>
          </p:cNvSpPr>
          <p:nvPr/>
        </p:nvSpPr>
        <p:spPr bwMode="auto">
          <a:xfrm>
            <a:off x="684213" y="908050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hr-HR" sz="2800" dirty="0">
                <a:latin typeface="Bookman Old Style" pitchFamily="18" charset="0"/>
              </a:rPr>
              <a:t>MULJEVI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179388" y="1196975"/>
            <a:ext cx="8785225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hr-HR" sz="2800" dirty="0">
                <a:latin typeface="Bookman Old Style" pitchFamily="18" charset="0"/>
              </a:rPr>
              <a:t>Otpadni mulj sa postrojenja za prečišćavanje KOMUNALNIH otpadnih voda ŽIVINICE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hr-HR" sz="2800" dirty="0">
                <a:latin typeface="Bookman Old Style" pitchFamily="18" charset="0"/>
              </a:rPr>
              <a:t>Otpadni mulj sa postrojenja za prečišćavanje INDUSTRIJSKIH otpadnih voda GIKIL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hr-HR" sz="2800" dirty="0">
                <a:latin typeface="Bookman Old Style" pitchFamily="18" charset="0"/>
              </a:rPr>
              <a:t>Anaerobno obrađeni otpadni mulj sa postrojenja za prečišćavanje MIJEŠANIH otpadnih voda BUTILA Sarajevo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4"/>
          <p:cNvSpPr>
            <a:spLocks noChangeShapeType="1"/>
          </p:cNvSpPr>
          <p:nvPr/>
        </p:nvSpPr>
        <p:spPr bwMode="auto">
          <a:xfrm>
            <a:off x="684213" y="908050"/>
            <a:ext cx="77755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6387" name="Line 5"/>
          <p:cNvSpPr>
            <a:spLocks noChangeShapeType="1"/>
          </p:cNvSpPr>
          <p:nvPr/>
        </p:nvSpPr>
        <p:spPr bwMode="auto">
          <a:xfrm>
            <a:off x="684213" y="908050"/>
            <a:ext cx="2951162" cy="0"/>
          </a:xfrm>
          <a:prstGeom prst="line">
            <a:avLst/>
          </a:prstGeom>
          <a:noFill/>
          <a:ln w="762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hr-HR" sz="2800" dirty="0">
                <a:latin typeface="Bookman Old Style" pitchFamily="18" charset="0"/>
              </a:rPr>
              <a:t>METODOLOGIJA</a:t>
            </a:r>
          </a:p>
        </p:txBody>
      </p:sp>
      <p:sp>
        <p:nvSpPr>
          <p:cNvPr id="16389" name="Rectangle 9"/>
          <p:cNvSpPr>
            <a:spLocks noChangeArrowheads="1"/>
          </p:cNvSpPr>
          <p:nvPr/>
        </p:nvSpPr>
        <p:spPr bwMode="auto">
          <a:xfrm>
            <a:off x="0" y="2132856"/>
            <a:ext cx="9144000" cy="4725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hr-HR" sz="2800" dirty="0">
                <a:latin typeface="Bookman Old Style" pitchFamily="18" charset="0"/>
              </a:rPr>
              <a:t>0 bez tretmana – nulto stanje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hr-HR" sz="28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hr-HR" sz="2800" dirty="0">
                <a:latin typeface="Bookman Old Style" pitchFamily="18" charset="0"/>
              </a:rPr>
              <a:t>1 mikrobiološki tretman - EM plus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hr-HR" sz="28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hr-HR" sz="2800" dirty="0">
                <a:latin typeface="Bookman Old Style" pitchFamily="18" charset="0"/>
              </a:rPr>
              <a:t>2 biološki tretman - kalifornijska glista/smeđa alga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hr-HR" sz="28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hr-HR" sz="2800" dirty="0">
                <a:latin typeface="Bookman Old Style" pitchFamily="18" charset="0"/>
              </a:rPr>
              <a:t>3 fizičko-hemijski tretman - pirofilitni škriljac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hr-HR" sz="2800" dirty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r>
              <a:rPr lang="hr-HR" sz="2800" dirty="0">
                <a:latin typeface="Bookman Old Style" pitchFamily="18" charset="0"/>
              </a:rPr>
              <a:t>4 termički tretman (samo Butila)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hr-HR" sz="2800" dirty="0">
              <a:latin typeface="Bookman Old Style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75434" y="1196752"/>
            <a:ext cx="54857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4000" dirty="0">
                <a:latin typeface="Bookman Old Style" pitchFamily="18" charset="0"/>
              </a:rPr>
              <a:t>TRETMAN MULJEVA</a:t>
            </a:r>
          </a:p>
        </p:txBody>
      </p:sp>
    </p:spTree>
    <p:extLst>
      <p:ext uri="{BB962C8B-B14F-4D97-AF65-F5344CB8AC3E}">
        <p14:creationId xmlns:p14="http://schemas.microsoft.com/office/powerpoint/2010/main" val="1339070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3"/>
          <p:cNvGrpSpPr>
            <a:grpSpLocks/>
          </p:cNvGrpSpPr>
          <p:nvPr/>
        </p:nvGrpSpPr>
        <p:grpSpPr bwMode="auto">
          <a:xfrm>
            <a:off x="755650" y="836613"/>
            <a:ext cx="7775575" cy="0"/>
            <a:chOff x="431" y="709"/>
            <a:chExt cx="4898" cy="0"/>
          </a:xfrm>
        </p:grpSpPr>
        <p:sp>
          <p:nvSpPr>
            <p:cNvPr id="52231" name="Line 4"/>
            <p:cNvSpPr>
              <a:spLocks noChangeShapeType="1"/>
            </p:cNvSpPr>
            <p:nvPr/>
          </p:nvSpPr>
          <p:spPr bwMode="auto">
            <a:xfrm>
              <a:off x="431" y="709"/>
              <a:ext cx="489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232" name="Line 5"/>
            <p:cNvSpPr>
              <a:spLocks noChangeShapeType="1"/>
            </p:cNvSpPr>
            <p:nvPr/>
          </p:nvSpPr>
          <p:spPr bwMode="auto">
            <a:xfrm>
              <a:off x="431" y="709"/>
              <a:ext cx="1859" cy="0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52227" name="Rectangle 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52228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hr-HR"/>
          </a:p>
        </p:txBody>
      </p:sp>
      <p:sp>
        <p:nvSpPr>
          <p:cNvPr id="326663" name="Text Box 7"/>
          <p:cNvSpPr txBox="1">
            <a:spLocks noChangeArrowheads="1"/>
          </p:cNvSpPr>
          <p:nvPr/>
        </p:nvSpPr>
        <p:spPr bwMode="auto">
          <a:xfrm>
            <a:off x="1043781" y="188913"/>
            <a:ext cx="7056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VERIFIKACIJA ISTRAŽIVANJA</a:t>
            </a:r>
          </a:p>
        </p:txBody>
      </p:sp>
      <p:sp>
        <p:nvSpPr>
          <p:cNvPr id="52230" name="Rectangle 8"/>
          <p:cNvSpPr>
            <a:spLocks noChangeArrowheads="1"/>
          </p:cNvSpPr>
          <p:nvPr/>
        </p:nvSpPr>
        <p:spPr bwMode="auto">
          <a:xfrm>
            <a:off x="611560" y="1484784"/>
            <a:ext cx="757865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hr-HR" sz="2800" dirty="0">
                <a:latin typeface="Bookman Old Style" pitchFamily="18" charset="0"/>
              </a:rPr>
              <a:t>Fizičko-hemijska analiza</a:t>
            </a:r>
          </a:p>
          <a:p>
            <a:pPr algn="just"/>
            <a:endParaRPr lang="hr-HR" sz="2800" dirty="0">
              <a:latin typeface="Bookman Old Style" pitchFamily="18" charset="0"/>
            </a:endParaRPr>
          </a:p>
          <a:p>
            <a:pPr algn="just"/>
            <a:r>
              <a:rPr lang="hr-HR" sz="2800" dirty="0">
                <a:solidFill>
                  <a:srgbClr val="FF0000"/>
                </a:solidFill>
                <a:latin typeface="Bookman Old Style" pitchFamily="18" charset="0"/>
              </a:rPr>
              <a:t>Mikrobiološka analiza</a:t>
            </a:r>
          </a:p>
          <a:p>
            <a:pPr algn="just"/>
            <a:endParaRPr lang="hr-HR" sz="2800" dirty="0">
              <a:solidFill>
                <a:srgbClr val="FF0000"/>
              </a:solidFill>
              <a:latin typeface="Bookman Old Style" pitchFamily="18" charset="0"/>
            </a:endParaRPr>
          </a:p>
          <a:p>
            <a:pPr algn="just"/>
            <a:r>
              <a:rPr lang="hr-HR" sz="2800" dirty="0">
                <a:latin typeface="Bookman Old Style" pitchFamily="18" charset="0"/>
              </a:rPr>
              <a:t>Toksikološka analiza</a:t>
            </a:r>
          </a:p>
          <a:p>
            <a:pPr algn="just"/>
            <a:endParaRPr lang="hr-HR" sz="2800" dirty="0">
              <a:latin typeface="Bookman Old Style" pitchFamily="18" charset="0"/>
            </a:endParaRPr>
          </a:p>
          <a:p>
            <a:pPr algn="just"/>
            <a:r>
              <a:rPr lang="hr-HR" sz="2800" dirty="0">
                <a:latin typeface="Bookman Old Style" pitchFamily="18" charset="0"/>
              </a:rPr>
              <a:t>Analize realizirane u laboratorijama Tehnološkog fakulteta i akreditiranim laboratorijama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83568" y="836340"/>
            <a:ext cx="7775575" cy="0"/>
            <a:chOff x="431" y="709"/>
            <a:chExt cx="4898" cy="0"/>
          </a:xfrm>
        </p:grpSpPr>
        <p:sp>
          <p:nvSpPr>
            <p:cNvPr id="3" name="Line 4"/>
            <p:cNvSpPr>
              <a:spLocks noChangeShapeType="1"/>
            </p:cNvSpPr>
            <p:nvPr/>
          </p:nvSpPr>
          <p:spPr bwMode="auto">
            <a:xfrm>
              <a:off x="431" y="709"/>
              <a:ext cx="489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" name="Line 5"/>
            <p:cNvSpPr>
              <a:spLocks noChangeShapeType="1"/>
            </p:cNvSpPr>
            <p:nvPr/>
          </p:nvSpPr>
          <p:spPr bwMode="auto">
            <a:xfrm>
              <a:off x="431" y="709"/>
              <a:ext cx="1859" cy="0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971699" y="188640"/>
            <a:ext cx="7056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REZULTATI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95536" y="1412776"/>
            <a:ext cx="852758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hr-HR" sz="2400" dirty="0">
                <a:latin typeface="Bookman Old Style" pitchFamily="18" charset="0"/>
              </a:rPr>
              <a:t>Uredba o upravljanju muljem sa postrojenja za prečišćavanje komunalnih otpadnih voda (Sl.n. FBiH 28/24)</a:t>
            </a:r>
          </a:p>
          <a:p>
            <a:pPr algn="just"/>
            <a:endParaRPr lang="hr-HR" sz="2400" dirty="0">
              <a:latin typeface="Bookman Old Style" pitchFamily="18" charset="0"/>
            </a:endParaRPr>
          </a:p>
          <a:p>
            <a:pPr algn="just"/>
            <a:r>
              <a:rPr lang="en-US" sz="2400" dirty="0">
                <a:latin typeface="Bookman Old Style" pitchFamily="18" charset="0"/>
              </a:rPr>
              <a:t>Stabilization of Waste Sludge from Municipal Wastewater Treatment Plant</a:t>
            </a:r>
            <a:r>
              <a:rPr lang="hr-HR" sz="2400" dirty="0">
                <a:latin typeface="Bookman Old Style" pitchFamily="18" charset="0"/>
              </a:rPr>
              <a:t> - </a:t>
            </a:r>
            <a:r>
              <a:rPr lang="en-US" sz="2400" dirty="0">
                <a:latin typeface="Bookman Old Style" pitchFamily="18" charset="0"/>
              </a:rPr>
              <a:t>GLASNIK HEMIČARA I TEHNOLOGA BOSNE I HERCEGOVINE</a:t>
            </a:r>
            <a:r>
              <a:rPr lang="hr-HR" sz="2400" dirty="0">
                <a:latin typeface="Bookman Old Style" pitchFamily="18" charset="0"/>
              </a:rPr>
              <a:t> </a:t>
            </a:r>
            <a:r>
              <a:rPr lang="hr-HR" sz="3200" dirty="0">
                <a:solidFill>
                  <a:srgbClr val="FF0000"/>
                </a:solidFill>
                <a:latin typeface="Bookman Old Style" pitchFamily="18" charset="0"/>
              </a:rPr>
              <a:t>recenzija</a:t>
            </a:r>
          </a:p>
          <a:p>
            <a:pPr algn="just"/>
            <a:endParaRPr lang="hr-HR" sz="3200" dirty="0">
              <a:solidFill>
                <a:srgbClr val="FF0000"/>
              </a:solidFill>
              <a:latin typeface="Bookman Old Style" pitchFamily="18" charset="0"/>
            </a:endParaRPr>
          </a:p>
          <a:p>
            <a:r>
              <a:rPr lang="hr-HR" sz="2400" dirty="0">
                <a:latin typeface="Bookman Old Style" pitchFamily="18" charset="0"/>
              </a:rPr>
              <a:t>Doktorska disertacija</a:t>
            </a:r>
          </a:p>
          <a:p>
            <a:endParaRPr lang="hr-HR" sz="2400" dirty="0">
              <a:latin typeface="Bookman Old Style" pitchFamily="18" charset="0"/>
            </a:endParaRPr>
          </a:p>
          <a:p>
            <a:r>
              <a:rPr lang="hr-HR" sz="2400" dirty="0">
                <a:latin typeface="Bookman Old Style" pitchFamily="18" charset="0"/>
              </a:rPr>
              <a:t>Završni rad II ciklusa studija</a:t>
            </a:r>
            <a:endParaRPr lang="en-US" sz="24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457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539552" y="1124372"/>
            <a:ext cx="7775575" cy="0"/>
            <a:chOff x="431" y="709"/>
            <a:chExt cx="4898" cy="0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431" y="709"/>
              <a:ext cx="489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431" y="709"/>
              <a:ext cx="1859" cy="0"/>
            </a:xfrm>
            <a:prstGeom prst="line">
              <a:avLst/>
            </a:prstGeom>
            <a:noFill/>
            <a:ln w="762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27683" y="476672"/>
            <a:ext cx="7056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sz="3200" dirty="0"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ZAKLJUČAK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1340396"/>
            <a:ext cx="85275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r-HR" sz="2400" dirty="0">
                <a:latin typeface="Bookman Old Style" pitchFamily="18" charset="0"/>
              </a:rPr>
              <a:t>Termičkom obradom mulja moguće je konačno zbrinjavanje muljeva, </a:t>
            </a:r>
            <a:r>
              <a:rPr lang="hr-HR" sz="2400" dirty="0">
                <a:solidFill>
                  <a:srgbClr val="FF0000"/>
                </a:solidFill>
                <a:latin typeface="Bookman Old Style" pitchFamily="18" charset="0"/>
              </a:rPr>
              <a:t>ograničenje!</a:t>
            </a:r>
          </a:p>
          <a:p>
            <a:pPr algn="just"/>
            <a:endParaRPr lang="hr-HR" sz="2400" dirty="0">
              <a:latin typeface="Bookman Old Style" pitchFamily="18" charset="0"/>
            </a:endParaRPr>
          </a:p>
          <a:p>
            <a:pPr algn="just"/>
            <a:r>
              <a:rPr lang="hr-HR" sz="2400" dirty="0">
                <a:latin typeface="Bookman Old Style" pitchFamily="18" charset="0"/>
              </a:rPr>
              <a:t>Fizičko-hemijskom i mikrobiološkom obradom znatno </a:t>
            </a:r>
            <a:r>
              <a:rPr lang="hr-HR" sz="2400">
                <a:latin typeface="Bookman Old Style" pitchFamily="18" charset="0"/>
              </a:rPr>
              <a:t>se mijenjaju </a:t>
            </a:r>
            <a:r>
              <a:rPr lang="hr-HR" sz="2400" dirty="0">
                <a:latin typeface="Bookman Old Style" pitchFamily="18" charset="0"/>
              </a:rPr>
              <a:t>osobine muljeva</a:t>
            </a:r>
          </a:p>
        </p:txBody>
      </p:sp>
    </p:spTree>
    <p:extLst>
      <p:ext uri="{BB962C8B-B14F-4D97-AF65-F5344CB8AC3E}">
        <p14:creationId xmlns:p14="http://schemas.microsoft.com/office/powerpoint/2010/main" val="10165653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0</TotalTime>
  <Words>397</Words>
  <Application>Microsoft Office PowerPoint</Application>
  <PresentationFormat>On-screen Show (4:3)</PresentationFormat>
  <Paragraphs>73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Bookman Old Style</vt:lpstr>
      <vt:lpstr>Times New Roman</vt:lpstr>
      <vt:lpstr>Default Design</vt:lpstr>
      <vt:lpstr>KONAČNO ZBRINJAVANJE MULJEVA SA POSTROJENJA ZA PREČIŠĆAVANJE OTPADNIH VODA</vt:lpstr>
      <vt:lpstr>CILJ PROJEKTA</vt:lpstr>
      <vt:lpstr>HIPOTEZE</vt:lpstr>
      <vt:lpstr>OTPADNE VODE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Name</dc:title>
  <dc:creator>User</dc:creator>
  <cp:lastModifiedBy>AlmaTH</cp:lastModifiedBy>
  <cp:revision>193</cp:revision>
  <cp:lastPrinted>1601-01-01T00:00:00Z</cp:lastPrinted>
  <dcterms:created xsi:type="dcterms:W3CDTF">2007-06-11T13:11:08Z</dcterms:created>
  <dcterms:modified xsi:type="dcterms:W3CDTF">2026-01-15T08:19:35Z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TC010178501033</vt:lpwstr>
  </property>
</Properties>
</file>