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9" d="100"/>
          <a:sy n="99" d="100"/>
        </p:scale>
        <p:origin x="69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956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7180" y="1235571"/>
            <a:ext cx="854964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spcAft>
                <a:spcPts val="1500"/>
              </a:spcAft>
              <a:buNone/>
            </a:pP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NAUČNO-ISTRAŽIVAČK</a:t>
            </a:r>
            <a:r>
              <a:rPr lang="bs-Latn-BA" sz="14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</a:t>
            </a:r>
            <a:r>
              <a:rPr lang="en-US" sz="14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PROJEK</a:t>
            </a:r>
            <a:r>
              <a:rPr lang="bs-Latn-BA" sz="140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865537" y="1572667"/>
            <a:ext cx="7412927" cy="3466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730"/>
              </a:lnSpc>
              <a:spcAft>
                <a:spcPts val="1200"/>
              </a:spcAft>
              <a:buNone/>
            </a:pP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Menadžerske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finansijske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kompetencije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u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turizmu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hotelijerstvu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: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Empirijsko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istraživanje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nivoa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finansijske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pismenosti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menadžera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u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sektoru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turizma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u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Federaciji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BiH u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funkciji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održive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digitalne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zelene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tranzicije</a:t>
            </a: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</a:t>
            </a:r>
            <a:r>
              <a:rPr lang="en-US" sz="20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sektora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047781" y="3479419"/>
            <a:ext cx="762000" cy="28575"/>
          </a:xfrm>
          <a:prstGeom prst="rect">
            <a:avLst/>
          </a:prstGeom>
          <a:solidFill>
            <a:srgbClr val="D69E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880821" y="3725208"/>
            <a:ext cx="3596179" cy="1180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65"/>
              </a:lnSpc>
              <a:buNone/>
            </a:pPr>
            <a:r>
              <a:rPr lang="bs-Latn-BA" sz="97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Voditelj projekta: </a:t>
            </a:r>
            <a:r>
              <a:rPr lang="en-US" sz="97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sc. Meldina Kokorović Jukan, red. prof</a:t>
            </a:r>
            <a:endParaRPr lang="bs-Latn-BA" sz="975" dirty="0">
              <a:solidFill>
                <a:srgbClr val="FFFFFF">
                  <a:alpha val="80000"/>
                </a:srgbClr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ts val="1365"/>
              </a:lnSpc>
              <a:buNone/>
            </a:pPr>
            <a:r>
              <a:rPr lang="bs-Latn-BA" sz="97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Zamjenik voditelja projekta: Dr.sc. Emira Kozarević, red. prof.</a:t>
            </a:r>
          </a:p>
          <a:p>
            <a:pPr marL="0" indent="0" algn="ctr">
              <a:lnSpc>
                <a:spcPts val="1365"/>
              </a:lnSpc>
              <a:buNone/>
            </a:pPr>
            <a:r>
              <a:rPr lang="bs-Latn-BA" sz="97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Prvi saradnik: Muhamed Ibrić, MA, viši asistent</a:t>
            </a:r>
          </a:p>
          <a:p>
            <a:pPr marL="0" indent="0" algn="ctr">
              <a:lnSpc>
                <a:spcPts val="1365"/>
              </a:lnSpc>
              <a:buNone/>
            </a:pPr>
            <a:r>
              <a:rPr lang="bs-Latn-BA" sz="97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Drugi saradnik: Dr.sc. Erna Herić, docent</a:t>
            </a:r>
            <a:r>
              <a:rPr lang="en-US" sz="97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3492556" y="4531006"/>
            <a:ext cx="237270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spcBef>
                <a:spcPts val="600"/>
              </a:spcBef>
              <a:buNone/>
            </a:pPr>
            <a:r>
              <a:rPr lang="en-US" sz="900" dirty="0" err="1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Ekonomski</a:t>
            </a:r>
            <a:r>
              <a:rPr lang="en-US" sz="9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900" dirty="0" err="1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fakultet</a:t>
            </a:r>
            <a:r>
              <a:rPr lang="bs-Latn-BA" sz="9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Univerziteta u Tuzli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6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OČEKIVANI REZULTATI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Očekivani naučni doprinosi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680567"/>
            <a:ext cx="4229100" cy="782687"/>
          </a:xfrm>
          <a:prstGeom prst="roundRect">
            <a:avLst>
              <a:gd name="adj" fmla="val 7789"/>
            </a:avLst>
          </a:prstGeom>
          <a:solidFill>
            <a:srgbClr val="FFFFFF">
              <a:alpha val="9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19100" y="1813917"/>
            <a:ext cx="404164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TEORIJA HUMANOG KAPITALA</a:t>
            </a:r>
            <a:endParaRPr lang="en-US" sz="825" dirty="0"/>
          </a:p>
        </p:txBody>
      </p:sp>
      <p:sp>
        <p:nvSpPr>
          <p:cNvPr id="6" name="Text 4"/>
          <p:cNvSpPr/>
          <p:nvPr/>
        </p:nvSpPr>
        <p:spPr>
          <a:xfrm>
            <a:off x="419100" y="2036713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Očekuje se da će menadžeri s višim obrazovanjem i više godina iskustva iskazivati viši nivo finansijske pismenosti.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4629150" y="1680567"/>
            <a:ext cx="4229100" cy="782687"/>
          </a:xfrm>
          <a:prstGeom prst="roundRect">
            <a:avLst>
              <a:gd name="adj" fmla="val 7789"/>
            </a:avLst>
          </a:prstGeom>
          <a:solidFill>
            <a:srgbClr val="FFFFFF">
              <a:alpha val="9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4762500" y="1813917"/>
            <a:ext cx="404164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TEORIJA KAPACITETA</a:t>
            </a:r>
            <a:endParaRPr lang="en-US" sz="825" dirty="0"/>
          </a:p>
        </p:txBody>
      </p:sp>
      <p:sp>
        <p:nvSpPr>
          <p:cNvPr id="9" name="Text 7"/>
          <p:cNvSpPr/>
          <p:nvPr/>
        </p:nvSpPr>
        <p:spPr>
          <a:xfrm>
            <a:off x="4762500" y="2036713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Viši nivo finansijske pismenosti proširuje mogućnosti uključivanja u procese digitalne i zelene tranzicije.</a:t>
            </a:r>
            <a:endParaRPr lang="en-US" sz="825" dirty="0"/>
          </a:p>
        </p:txBody>
      </p:sp>
      <p:sp>
        <p:nvSpPr>
          <p:cNvPr id="10" name="Text 8"/>
          <p:cNvSpPr/>
          <p:nvPr/>
        </p:nvSpPr>
        <p:spPr>
          <a:xfrm>
            <a:off x="285750" y="2558504"/>
            <a:ext cx="4229100" cy="782687"/>
          </a:xfrm>
          <a:prstGeom prst="roundRect">
            <a:avLst>
              <a:gd name="adj" fmla="val 7789"/>
            </a:avLst>
          </a:prstGeom>
          <a:solidFill>
            <a:srgbClr val="FFFFFF">
              <a:alpha val="9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19100" y="2691854"/>
            <a:ext cx="404164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2C528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BIHEVIORALNE FINANSIJE</a:t>
            </a:r>
            <a:endParaRPr lang="en-US" sz="825" dirty="0"/>
          </a:p>
        </p:txBody>
      </p:sp>
      <p:sp>
        <p:nvSpPr>
          <p:cNvPr id="12" name="Text 10"/>
          <p:cNvSpPr/>
          <p:nvPr/>
        </p:nvSpPr>
        <p:spPr>
          <a:xfrm>
            <a:off x="419100" y="2914650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Očekuje se raskorak između deklarisanog samopouzdanja i stvarnih finansijskih kompetencija kod dijela menadžera.</a:t>
            </a:r>
            <a:endParaRPr lang="en-US" sz="825" dirty="0"/>
          </a:p>
        </p:txBody>
      </p:sp>
      <p:sp>
        <p:nvSpPr>
          <p:cNvPr id="13" name="Text 11"/>
          <p:cNvSpPr/>
          <p:nvPr/>
        </p:nvSpPr>
        <p:spPr>
          <a:xfrm>
            <a:off x="4629150" y="2558504"/>
            <a:ext cx="4229100" cy="782687"/>
          </a:xfrm>
          <a:prstGeom prst="roundRect">
            <a:avLst>
              <a:gd name="adj" fmla="val 7789"/>
            </a:avLst>
          </a:prstGeom>
          <a:solidFill>
            <a:srgbClr val="FFFFFF">
              <a:alpha val="9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4762500" y="2691854"/>
            <a:ext cx="404164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RESURSNO-TEMELJENA TEORIJA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4762500" y="2914650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Finansijska pismenost kao diferencijator i izvor konkurentske prednosti za preduzeća koja teže ESG standardima.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285750" y="3436441"/>
            <a:ext cx="4229100" cy="782687"/>
          </a:xfrm>
          <a:prstGeom prst="roundRect">
            <a:avLst>
              <a:gd name="adj" fmla="val 7789"/>
            </a:avLst>
          </a:prstGeom>
          <a:solidFill>
            <a:srgbClr val="FFFFFF">
              <a:alpha val="95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19100" y="3569791"/>
            <a:ext cx="404164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KONTINGENCIJSKA TEORIJA</a:t>
            </a:r>
            <a:endParaRPr lang="en-US" sz="825" dirty="0"/>
          </a:p>
        </p:txBody>
      </p:sp>
      <p:sp>
        <p:nvSpPr>
          <p:cNvPr id="18" name="Text 16"/>
          <p:cNvSpPr/>
          <p:nvPr/>
        </p:nvSpPr>
        <p:spPr>
          <a:xfrm>
            <a:off x="419100" y="3792587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Izražena varijabilnost rezultata - menadžeri u manjim, ruralnim firmama imat će slabije izražene digitalne i strateške finansijske kompetencije.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4629150" y="3436441"/>
            <a:ext cx="4229100" cy="782687"/>
          </a:xfrm>
          <a:prstGeom prst="roundRect">
            <a:avLst>
              <a:gd name="adj" fmla="val 7789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762500" y="3569791"/>
            <a:ext cx="404164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PRAKTIČNI ISHOD</a:t>
            </a:r>
            <a:endParaRPr lang="en-US" sz="825" dirty="0"/>
          </a:p>
        </p:txBody>
      </p:sp>
      <p:sp>
        <p:nvSpPr>
          <p:cNvPr id="21" name="Text 19"/>
          <p:cNvSpPr/>
          <p:nvPr/>
        </p:nvSpPr>
        <p:spPr>
          <a:xfrm>
            <a:off x="4762500" y="3792587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Očekuje se da će većina menadžera izraziti spremnost za uključivanje u programe stručnog usavršavanja.</a:t>
            </a:r>
            <a:endParaRPr lang="en-US" sz="8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PRAKTIČNE IMPLIKACIJE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Korist za ključne dionike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269802"/>
            <a:ext cx="4229100" cy="1291382"/>
          </a:xfrm>
          <a:prstGeom prst="roundRect">
            <a:avLst>
              <a:gd name="adj" fmla="val 472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285750" y="1288852"/>
            <a:ext cx="4229100" cy="0"/>
          </a:xfrm>
          <a:prstGeom prst="line">
            <a:avLst/>
          </a:prstGeom>
          <a:noFill/>
          <a:ln w="38100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19100" y="1441252"/>
            <a:ext cx="404164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Kreatori politika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9100" y="1772692"/>
            <a:ext cx="404164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600"/>
              </a:spcAft>
              <a:buNone/>
            </a:pPr>
            <a:r>
              <a:rPr lang="en-US" sz="75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Vlada FBiH, Ministarstvo turizma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419100" y="2134642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Empirijski osnov za dizajniranje ciljanih programa podrške prema Strategiji razvoja turizma FBiH 2022-2027.</a:t>
            </a:r>
            <a:endParaRPr lang="en-US" sz="825" dirty="0"/>
          </a:p>
        </p:txBody>
      </p:sp>
      <p:sp>
        <p:nvSpPr>
          <p:cNvPr id="9" name="Text 7"/>
          <p:cNvSpPr/>
          <p:nvPr/>
        </p:nvSpPr>
        <p:spPr>
          <a:xfrm>
            <a:off x="4629150" y="1269802"/>
            <a:ext cx="4229100" cy="1291382"/>
          </a:xfrm>
          <a:prstGeom prst="roundRect">
            <a:avLst>
              <a:gd name="adj" fmla="val 472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4629150" y="1288852"/>
            <a:ext cx="4229100" cy="0"/>
          </a:xfrm>
          <a:prstGeom prst="line">
            <a:avLst/>
          </a:prstGeom>
          <a:noFill/>
          <a:ln w="381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762500" y="1441252"/>
            <a:ext cx="404164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Obrazovne institucije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762500" y="1772692"/>
            <a:ext cx="404164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600"/>
              </a:spcAft>
              <a:buNone/>
            </a:pPr>
            <a:r>
              <a:rPr lang="en-US" sz="75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Univerziteti, centri za obuku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4762500" y="2134642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Razvoj modularnih, sektor-specifičnih edukacija iz finansijskog upravljanja i digitalne finansijske pismenosti.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285750" y="2656433"/>
            <a:ext cx="4229100" cy="1291382"/>
          </a:xfrm>
          <a:prstGeom prst="roundRect">
            <a:avLst>
              <a:gd name="adj" fmla="val 472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285750" y="2675483"/>
            <a:ext cx="4229100" cy="0"/>
          </a:xfrm>
          <a:prstGeom prst="line">
            <a:avLst/>
          </a:prstGeom>
          <a:noFill/>
          <a:ln w="38100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419100" y="2827883"/>
            <a:ext cx="404164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Razvojne agencije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419100" y="3159323"/>
            <a:ext cx="404164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600"/>
              </a:spcAft>
              <a:buNone/>
            </a:pPr>
            <a:r>
              <a:rPr lang="en-US" sz="75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Poslovni inkubatori, klasteri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419100" y="3521273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Usmjeravanje intervencija u sektor turizma prema prepoznatim nedostacima u kompetencijama.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4629150" y="2656433"/>
            <a:ext cx="4229100" cy="1291382"/>
          </a:xfrm>
          <a:prstGeom prst="roundRect">
            <a:avLst>
              <a:gd name="adj" fmla="val 4721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629150" y="2675483"/>
            <a:ext cx="4229100" cy="0"/>
          </a:xfrm>
          <a:prstGeom prst="line">
            <a:avLst/>
          </a:prstGeom>
          <a:noFill/>
          <a:ln w="38100">
            <a:solidFill>
              <a:srgbClr val="2C528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4762500" y="2827883"/>
            <a:ext cx="404164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Finansijske institucije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62500" y="3159323"/>
            <a:ext cx="404164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600"/>
              </a:spcAft>
              <a:buNone/>
            </a:pPr>
            <a:r>
              <a:rPr lang="en-US" sz="75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Banke, investicijski fondovi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4762500" y="3521273"/>
            <a:ext cx="4041648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Razvoj personaliziranih finansijskih proizvoda i savjetodavnih usluga, smanjenje kreditnog rizika.</a:t>
            </a:r>
            <a:endParaRPr lang="en-US" sz="825" dirty="0"/>
          </a:p>
        </p:txBody>
      </p:sp>
      <p:pic>
        <p:nvPicPr>
          <p:cNvPr id="24" name="Image 0" descr="/tmp/rasterized-gradient-f683cf7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4043065"/>
            <a:ext cx="8572500" cy="586680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457200" y="4176415"/>
            <a:ext cx="839419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 menadžere i organizacije: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Ogledalo trenutnih znanja i slabosti, preporuke za jačanje otpornosti i profesionalizaciju upravljanja u kontekstu EU standarda i tržišnih trendova.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STRATEŠKA USKLAĐENOST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71201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Usklađenost sa strateškim dokumentima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921669"/>
            <a:ext cx="2743200" cy="2056358"/>
          </a:xfrm>
          <a:prstGeom prst="roundRect">
            <a:avLst>
              <a:gd name="adj" fmla="val 2964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38150" y="2074069"/>
            <a:ext cx="248716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STRATEGIJA RAZVOJA FBIH</a:t>
            </a:r>
            <a:endParaRPr lang="en-US" sz="825" dirty="0"/>
          </a:p>
        </p:txBody>
      </p:sp>
      <p:sp>
        <p:nvSpPr>
          <p:cNvPr id="6" name="Text 4"/>
          <p:cNvSpPr/>
          <p:nvPr/>
        </p:nvSpPr>
        <p:spPr>
          <a:xfrm>
            <a:off x="438150" y="2392114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750"/>
              </a:spcAft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2021-2027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438150" y="2773114"/>
            <a:ext cx="2487168" cy="47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Prioritet 1.3: Razvoj poduzetništva turističkog sektora - jačanje poslovnih vještina i diverzifikacija finansiranja</a:t>
            </a:r>
            <a:endParaRPr lang="en-US" sz="825" dirty="0"/>
          </a:p>
        </p:txBody>
      </p:sp>
      <p:sp>
        <p:nvSpPr>
          <p:cNvPr id="8" name="Shape 6"/>
          <p:cNvSpPr/>
          <p:nvPr/>
        </p:nvSpPr>
        <p:spPr>
          <a:xfrm>
            <a:off x="438150" y="3401764"/>
            <a:ext cx="2438400" cy="0"/>
          </a:xfrm>
          <a:prstGeom prst="line">
            <a:avLst/>
          </a:prstGeom>
          <a:noFill/>
          <a:ln w="95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438150" y="3520827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Akcelerator 1: Digitalizacija MSP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438150" y="3692277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Akcelerator 3: Diverzifikacija fin. sistema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181350" y="2000250"/>
            <a:ext cx="2743200" cy="1899196"/>
          </a:xfrm>
          <a:prstGeom prst="roundRect">
            <a:avLst>
              <a:gd name="adj" fmla="val 3210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333750" y="2152650"/>
            <a:ext cx="248716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STRATEGIJA TURIZMA FBIH</a:t>
            </a:r>
            <a:endParaRPr lang="en-US" sz="825" dirty="0"/>
          </a:p>
        </p:txBody>
      </p:sp>
      <p:sp>
        <p:nvSpPr>
          <p:cNvPr id="13" name="Text 11"/>
          <p:cNvSpPr/>
          <p:nvPr/>
        </p:nvSpPr>
        <p:spPr>
          <a:xfrm>
            <a:off x="3333750" y="2470696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750"/>
              </a:spcAft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2022-2027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3333750" y="2851696"/>
            <a:ext cx="2487168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Nedostatak znanja iz oblasti administracije i finansija ograničava produktivnost MSP u turizmu</a:t>
            </a:r>
            <a:endParaRPr lang="en-US" sz="825" dirty="0"/>
          </a:p>
        </p:txBody>
      </p:sp>
      <p:sp>
        <p:nvSpPr>
          <p:cNvPr id="15" name="Shape 13"/>
          <p:cNvSpPr/>
          <p:nvPr/>
        </p:nvSpPr>
        <p:spPr>
          <a:xfrm>
            <a:off x="3333750" y="3323183"/>
            <a:ext cx="2438400" cy="0"/>
          </a:xfrm>
          <a:prstGeom prst="line">
            <a:avLst/>
          </a:prstGeom>
          <a:noFill/>
          <a:ln w="95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Text 14"/>
          <p:cNvSpPr/>
          <p:nvPr/>
        </p:nvSpPr>
        <p:spPr>
          <a:xfrm>
            <a:off x="3333750" y="3442246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Mjera 3.1: Izgradnja kapaciteta za razvoj ljudskih resursa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3333750" y="3613696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Mjera 3.2: Profesionalizacija radne snage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6076950" y="1921669"/>
            <a:ext cx="2743200" cy="2056358"/>
          </a:xfrm>
          <a:prstGeom prst="roundRect">
            <a:avLst>
              <a:gd name="adj" fmla="val 2964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229350" y="2074069"/>
            <a:ext cx="248716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 AGENDA ZA TURIZAM</a:t>
            </a:r>
            <a:endParaRPr lang="en-US" sz="825" dirty="0"/>
          </a:p>
        </p:txBody>
      </p:sp>
      <p:sp>
        <p:nvSpPr>
          <p:cNvPr id="20" name="Text 18"/>
          <p:cNvSpPr/>
          <p:nvPr/>
        </p:nvSpPr>
        <p:spPr>
          <a:xfrm>
            <a:off x="6229350" y="2392114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750"/>
              </a:spcAft>
              <a:buNone/>
            </a:pPr>
            <a:r>
              <a:rPr lang="en-US" sz="75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+ Transition Pathway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6229350" y="2773114"/>
            <a:ext cx="2487168" cy="471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Peti stub konkurentnosti: Razvoj stručnih i upravljačkih vještina, uključujući finansijsko planiranje</a:t>
            </a:r>
            <a:endParaRPr lang="en-US" sz="825" dirty="0"/>
          </a:p>
        </p:txBody>
      </p:sp>
      <p:sp>
        <p:nvSpPr>
          <p:cNvPr id="22" name="Shape 20"/>
          <p:cNvSpPr/>
          <p:nvPr/>
        </p:nvSpPr>
        <p:spPr>
          <a:xfrm>
            <a:off x="6229350" y="3401764"/>
            <a:ext cx="2438400" cy="0"/>
          </a:xfrm>
          <a:prstGeom prst="line">
            <a:avLst/>
          </a:prstGeom>
          <a:noFill/>
          <a:ln w="95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Text 21"/>
          <p:cNvSpPr/>
          <p:nvPr/>
        </p:nvSpPr>
        <p:spPr>
          <a:xfrm>
            <a:off x="6229350" y="3520827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Mogućnosti: IPA III, COSME, Erasmus+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6229350" y="3692277"/>
            <a:ext cx="248716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 mjera za zelenu i digitalnu tranziciju</a:t>
            </a:r>
            <a:endParaRPr lang="en-US" sz="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OGRANIČENJA I ETIKA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40112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Očekivana ograničenja i etički izazovi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528911"/>
            <a:ext cx="419709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Očekivana ograničenja</a:t>
            </a:r>
            <a:endParaRPr lang="en-US" sz="975" dirty="0"/>
          </a:p>
        </p:txBody>
      </p:sp>
      <p:sp>
        <p:nvSpPr>
          <p:cNvPr id="5" name="Text 3"/>
          <p:cNvSpPr/>
          <p:nvPr/>
        </p:nvSpPr>
        <p:spPr>
          <a:xfrm>
            <a:off x="285750" y="1797397"/>
            <a:ext cx="4114800" cy="565696"/>
          </a:xfrm>
          <a:prstGeom prst="roundRect">
            <a:avLst>
              <a:gd name="adj" fmla="val 10776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00038" y="1797397"/>
            <a:ext cx="0" cy="565696"/>
          </a:xfrm>
          <a:prstGeom prst="line">
            <a:avLst/>
          </a:prstGeom>
          <a:noFill/>
          <a:ln w="28575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447675" y="1911697"/>
            <a:ext cx="3895916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Veličina i reprezentativnost uzorka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447675" y="2115443"/>
            <a:ext cx="389591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45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Ograničeni resursi i dostupnost ispitanika, posebno u udaljenim i ruralnim regijama.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285750" y="2458343"/>
            <a:ext cx="4114800" cy="699046"/>
          </a:xfrm>
          <a:prstGeom prst="roundRect">
            <a:avLst>
              <a:gd name="adj" fmla="val 8720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00038" y="2458343"/>
            <a:ext cx="0" cy="699046"/>
          </a:xfrm>
          <a:prstGeom prst="line">
            <a:avLst/>
          </a:prstGeom>
          <a:noFill/>
          <a:ln w="28575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47675" y="2572643"/>
            <a:ext cx="3895916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Subjektivna procjena znanja</a:t>
            </a:r>
            <a:endParaRPr lang="en-US" sz="825" dirty="0"/>
          </a:p>
        </p:txBody>
      </p:sp>
      <p:sp>
        <p:nvSpPr>
          <p:cNvPr id="12" name="Text 10"/>
          <p:cNvSpPr/>
          <p:nvPr/>
        </p:nvSpPr>
        <p:spPr>
          <a:xfrm>
            <a:off x="447675" y="2776389"/>
            <a:ext cx="38959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45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Likertove skale mogu dovesti do socijalno poželjnog odgovaranja i preuveličavanja kompetencija.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285750" y="3252639"/>
            <a:ext cx="4114800" cy="565696"/>
          </a:xfrm>
          <a:prstGeom prst="roundRect">
            <a:avLst>
              <a:gd name="adj" fmla="val 10776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00038" y="3252639"/>
            <a:ext cx="0" cy="565696"/>
          </a:xfrm>
          <a:prstGeom prst="line">
            <a:avLst/>
          </a:prstGeom>
          <a:noFill/>
          <a:ln w="28575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447675" y="3366939"/>
            <a:ext cx="3895916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Kros-sekciona priroda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447675" y="3570684"/>
            <a:ext cx="389591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45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Jednokratna studija ne može pružiti kauzalne zaključke, već isključivo korelativne uvide.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85750" y="3913584"/>
            <a:ext cx="4114800" cy="457200"/>
          </a:xfrm>
          <a:prstGeom prst="roundRect">
            <a:avLst>
              <a:gd name="adj" fmla="val 13333"/>
            </a:avLst>
          </a:prstGeom>
          <a:solidFill>
            <a:srgbClr val="E8E5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400050" y="4008834"/>
            <a:ext cx="396392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Mjere ublažavanja: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Razgraničenje objektivnog znanja od subjektivnih stavova, eksplicitno navođenje ograničenja, preporuke za longitudinalna istraživanja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4591050" y="1519386"/>
            <a:ext cx="4197096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Etički izazovi i rješenja</a:t>
            </a:r>
            <a:endParaRPr lang="en-US" sz="975" dirty="0"/>
          </a:p>
        </p:txBody>
      </p:sp>
      <p:sp>
        <p:nvSpPr>
          <p:cNvPr id="20" name="Text 18"/>
          <p:cNvSpPr/>
          <p:nvPr/>
        </p:nvSpPr>
        <p:spPr>
          <a:xfrm>
            <a:off x="4591050" y="1787872"/>
            <a:ext cx="4114800" cy="699046"/>
          </a:xfrm>
          <a:prstGeom prst="roundRect">
            <a:avLst>
              <a:gd name="adj" fmla="val 8720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724400" y="1902172"/>
            <a:ext cx="3925062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Zaštita privatnosti i anonimnosti</a:t>
            </a:r>
            <a:endParaRPr lang="en-US" sz="825" dirty="0"/>
          </a:p>
        </p:txBody>
      </p:sp>
      <p:sp>
        <p:nvSpPr>
          <p:cNvPr id="22" name="Text 20"/>
          <p:cNvSpPr/>
          <p:nvPr/>
        </p:nvSpPr>
        <p:spPr>
          <a:xfrm>
            <a:off x="4724400" y="2105918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450"/>
              </a:spcBef>
              <a:buNone/>
            </a:pPr>
            <a:r>
              <a:rPr lang="en-US" sz="75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Anonimizacija podataka, agregacija za analizu, usklađenost sa GDPR i Helsinškom deklaracijom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4591050" y="2582168"/>
            <a:ext cx="4114800" cy="565696"/>
          </a:xfrm>
          <a:prstGeom prst="roundRect">
            <a:avLst>
              <a:gd name="adj" fmla="val 10776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4724400" y="2696468"/>
            <a:ext cx="3925062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Dobrovoljnost i informirani pristanak</a:t>
            </a:r>
            <a:endParaRPr lang="en-US" sz="825" dirty="0"/>
          </a:p>
        </p:txBody>
      </p:sp>
      <p:sp>
        <p:nvSpPr>
          <p:cNvPr id="25" name="Text 23"/>
          <p:cNvSpPr/>
          <p:nvPr/>
        </p:nvSpPr>
        <p:spPr>
          <a:xfrm>
            <a:off x="4724400" y="2900214"/>
            <a:ext cx="392506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450"/>
              </a:spcBef>
              <a:buNone/>
            </a:pPr>
            <a:r>
              <a:rPr lang="en-US" sz="75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Jasno informisanje o ciljevima, mogućnost odbijanja bez posljedica, implicitni pristanak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4591050" y="3243114"/>
            <a:ext cx="4114800" cy="699046"/>
          </a:xfrm>
          <a:prstGeom prst="roundRect">
            <a:avLst>
              <a:gd name="adj" fmla="val 8720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724400" y="3357414"/>
            <a:ext cx="3925062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Izbjegavanje stigmatizacije</a:t>
            </a:r>
            <a:endParaRPr lang="en-US" sz="825" dirty="0"/>
          </a:p>
        </p:txBody>
      </p:sp>
      <p:sp>
        <p:nvSpPr>
          <p:cNvPr id="28" name="Text 26"/>
          <p:cNvSpPr/>
          <p:nvPr/>
        </p:nvSpPr>
        <p:spPr>
          <a:xfrm>
            <a:off x="4724400" y="3561159"/>
            <a:ext cx="3925062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450"/>
              </a:spcBef>
              <a:buNone/>
            </a:pPr>
            <a:r>
              <a:rPr lang="en-US" sz="75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Kontekstualna interpretacija rezultata, naglasak na preporuke za razvoj, a ne na vrednovanje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4591050" y="4037409"/>
            <a:ext cx="4114800" cy="342900"/>
          </a:xfrm>
          <a:prstGeom prst="roundRect">
            <a:avLst>
              <a:gd name="adj" fmla="val 17778"/>
            </a:avLst>
          </a:prstGeom>
          <a:solidFill>
            <a:srgbClr val="FFFFFF"/>
          </a:solidFill>
          <a:ln w="9525">
            <a:solidFill>
              <a:srgbClr val="0D9488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4704969" y="4089352"/>
            <a:ext cx="39444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Etički odbor: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Plan </a:t>
            </a:r>
            <a:r>
              <a:rPr lang="en-US" sz="750" dirty="0" err="1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će</a:t>
            </a:r>
            <a:r>
              <a:rPr lang="bs-Latn-BA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u slučaju potrebe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biti dostavljen na evaluaciju Etičkom odboru Univerziteta u Tuzli</a:t>
            </a:r>
            <a:endParaRPr lang="en-US" sz="7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OBJAVLJIVANJA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Diseminacija rezultata istraživanja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681311"/>
            <a:ext cx="523452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Međunarodni časopisi (Scopus, WoS):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285750" y="1936552"/>
            <a:ext cx="5131891" cy="499021"/>
          </a:xfrm>
          <a:prstGeom prst="roundRect">
            <a:avLst>
              <a:gd name="adj" fmla="val 12216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300038" y="1936552"/>
            <a:ext cx="0" cy="499021"/>
          </a:xfrm>
          <a:prstGeom prst="line">
            <a:avLst/>
          </a:prstGeom>
          <a:noFill/>
          <a:ln w="28575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447675" y="2031802"/>
            <a:ext cx="493334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Annals of Tourism Research Empirical Insights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447675" y="2206972"/>
            <a:ext cx="493334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225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Scopus, DOAJ, ESCI, SJR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285750" y="2530822"/>
            <a:ext cx="5131891" cy="499021"/>
          </a:xfrm>
          <a:prstGeom prst="roundRect">
            <a:avLst>
              <a:gd name="adj" fmla="val 12216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00038" y="2530822"/>
            <a:ext cx="0" cy="499021"/>
          </a:xfrm>
          <a:prstGeom prst="line">
            <a:avLst/>
          </a:prstGeom>
          <a:noFill/>
          <a:ln w="28575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1" name="Text 9"/>
          <p:cNvSpPr/>
          <p:nvPr/>
        </p:nvSpPr>
        <p:spPr>
          <a:xfrm>
            <a:off x="447675" y="2626072"/>
            <a:ext cx="493334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Tourism Management Perspectives</a:t>
            </a:r>
            <a:endParaRPr lang="en-US" sz="825" dirty="0"/>
          </a:p>
        </p:txBody>
      </p:sp>
      <p:sp>
        <p:nvSpPr>
          <p:cNvPr id="12" name="Text 10"/>
          <p:cNvSpPr/>
          <p:nvPr/>
        </p:nvSpPr>
        <p:spPr>
          <a:xfrm>
            <a:off x="447675" y="2801243"/>
            <a:ext cx="493334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225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Scopus, SSCI, SJR, ABDC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285750" y="3125093"/>
            <a:ext cx="5131891" cy="499021"/>
          </a:xfrm>
          <a:prstGeom prst="roundRect">
            <a:avLst>
              <a:gd name="adj" fmla="val 12216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00038" y="3125093"/>
            <a:ext cx="0" cy="499021"/>
          </a:xfrm>
          <a:prstGeom prst="line">
            <a:avLst/>
          </a:prstGeom>
          <a:noFill/>
          <a:ln w="28575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447675" y="3220343"/>
            <a:ext cx="493334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Journal of Tourism, Hospitality and Recreation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447675" y="3395514"/>
            <a:ext cx="493334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225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WoS - Emerging Sources Citation Index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85750" y="3719364"/>
            <a:ext cx="5131891" cy="499021"/>
          </a:xfrm>
          <a:prstGeom prst="roundRect">
            <a:avLst>
              <a:gd name="adj" fmla="val 12216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300038" y="3719364"/>
            <a:ext cx="0" cy="499021"/>
          </a:xfrm>
          <a:prstGeom prst="line">
            <a:avLst/>
          </a:prstGeom>
          <a:noFill/>
          <a:ln w="28575">
            <a:solidFill>
              <a:srgbClr val="2C528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Text 17"/>
          <p:cNvSpPr/>
          <p:nvPr/>
        </p:nvSpPr>
        <p:spPr>
          <a:xfrm>
            <a:off x="447675" y="3814614"/>
            <a:ext cx="493334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European Journal of Tourism Research</a:t>
            </a:r>
            <a:endParaRPr lang="en-US" sz="825" dirty="0"/>
          </a:p>
        </p:txBody>
      </p:sp>
      <p:sp>
        <p:nvSpPr>
          <p:cNvPr id="20" name="Text 18"/>
          <p:cNvSpPr/>
          <p:nvPr/>
        </p:nvSpPr>
        <p:spPr>
          <a:xfrm>
            <a:off x="447675" y="3989784"/>
            <a:ext cx="4933349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225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Scopus, ESCI, EBSCO, CABI, ProQuest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5608141" y="1300163"/>
            <a:ext cx="3250109" cy="1125736"/>
          </a:xfrm>
          <a:prstGeom prst="roundRect">
            <a:avLst>
              <a:gd name="adj" fmla="val 5415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5741491" y="1433513"/>
            <a:ext cx="304307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REGIONALNI ČASOPIS</a:t>
            </a:r>
            <a:endParaRPr lang="en-US" sz="825" dirty="0"/>
          </a:p>
        </p:txBody>
      </p:sp>
      <p:sp>
        <p:nvSpPr>
          <p:cNvPr id="23" name="Text 21"/>
          <p:cNvSpPr/>
          <p:nvPr/>
        </p:nvSpPr>
        <p:spPr>
          <a:xfrm>
            <a:off x="5741491" y="1808708"/>
            <a:ext cx="304307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Bef>
                <a:spcPts val="600"/>
              </a:spcBef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Economic Review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5741491" y="2159198"/>
            <a:ext cx="304307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Economics and Business, Univerzitet u Tuzli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608141" y="2540198"/>
            <a:ext cx="3250109" cy="1449586"/>
          </a:xfrm>
          <a:prstGeom prst="roundRect">
            <a:avLst>
              <a:gd name="adj" fmla="val 4205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5741491" y="2673548"/>
            <a:ext cx="304307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KONFERENCIJA</a:t>
            </a:r>
            <a:endParaRPr lang="en-US" sz="825" dirty="0"/>
          </a:p>
        </p:txBody>
      </p:sp>
      <p:sp>
        <p:nvSpPr>
          <p:cNvPr id="27" name="Text 25"/>
          <p:cNvSpPr/>
          <p:nvPr/>
        </p:nvSpPr>
        <p:spPr>
          <a:xfrm>
            <a:off x="5741491" y="3048744"/>
            <a:ext cx="304307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Bef>
                <a:spcPts val="600"/>
              </a:spcBef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28th THI Congress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741491" y="3399234"/>
            <a:ext cx="304307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Congress Tourism &amp; Hospitality Industry</a:t>
            </a:r>
            <a:endParaRPr lang="en-US" sz="750" dirty="0"/>
          </a:p>
        </p:txBody>
      </p:sp>
      <p:sp>
        <p:nvSpPr>
          <p:cNvPr id="29" name="Text 27"/>
          <p:cNvSpPr/>
          <p:nvPr/>
        </p:nvSpPr>
        <p:spPr>
          <a:xfrm>
            <a:off x="5741491" y="3723084"/>
            <a:ext cx="304307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University of Rijeka, juni 2026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5608141" y="4104084"/>
            <a:ext cx="3250109" cy="495300"/>
          </a:xfrm>
          <a:prstGeom prst="roundRect">
            <a:avLst>
              <a:gd name="adj" fmla="val 12308"/>
            </a:avLst>
          </a:prstGeom>
          <a:solidFill>
            <a:srgbClr val="E8E5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5692226" y="4218384"/>
            <a:ext cx="3081939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Očekivani broj publikacija: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2-3 rada u indeksiranim časopisima + konferencijski rad</a:t>
            </a:r>
            <a:endParaRPr lang="en-US" sz="7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REFERENCE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Ključna literatura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7781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Atkinson, A., &amp; Messy, F.-A. (2012). Measuring financial literacy.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 Finance, Insurance and Private Pensions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15.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85750" y="21210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Awwaliyah, I. N. et al. (2023). Digital financial literacy and financial performance of MSMEs tourism firm.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Jurnal Ekonomi Bisnis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12(1).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285750" y="24639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Barney, J. (1991). Firm resources and sustained competitive advantage.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Management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17(1).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285750" y="28068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Becker, G. S. (1993).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Human capital: A theoretical and empirical analysis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University of Chicago Press.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285750" y="31497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Dahman-Para, P., &amp; Annaraud, K. (2016). Financial literacy of hospitality professionals.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Review of Research in Tourism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285750" y="34926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Gössling, S., Scott, D., &amp; Hall, C. M. (2023). Financial decision-making for climate-smart tourism.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Sustainable Tourism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285750" y="3835598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Kumar, M. V. et al. (2024). SME financial literacy and digital financial access.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Frontiers in Big Data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7.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4552950" y="1697236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Lusardi, A., &amp; Mitchell, O. S. (2014). The economic importance of financial literacy.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Economic Literature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52(1).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4552950" y="2040136"/>
            <a:ext cx="419709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OECD/INFE. (2022).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Survey instrument to measure adult financial literacy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OECD Publishing.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4552950" y="2240161"/>
            <a:ext cx="419709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Sen, A. (1999).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as freedom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Oxford University Press.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4552950" y="2440186"/>
            <a:ext cx="4197096" cy="1428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Thaler, R. H. (1999). Mental accounting matters.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Behavioral Decision Making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12(3).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4552950" y="2640211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UNWTO. (2022).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resilience and literacy in sustainable tourism recovery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 World Tourism Organization.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4552950" y="2983111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Yuan, Y. (2014). Competency requirements for hotel revenue managers.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Journal of Hospitality Management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41.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4552950" y="3326011"/>
            <a:ext cx="4197096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25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Zhou, X., &amp; Ma, C. (2022). Digital financial literacy: Concept, measurement, and implications. </a:t>
            </a:r>
            <a:r>
              <a:rPr lang="en-US" sz="750" i="1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Journal of Consumer Affairs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4552950" y="3745111"/>
            <a:ext cx="4114800" cy="457200"/>
          </a:xfrm>
          <a:prstGeom prst="roundRect">
            <a:avLst>
              <a:gd name="adj" fmla="val 13333"/>
            </a:avLst>
          </a:prstGeom>
          <a:solidFill>
            <a:srgbClr val="E8E5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628388" y="3840361"/>
            <a:ext cx="3963924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Strateški dokumenti:</a:t>
            </a:r>
            <a:r>
              <a:rPr lang="en-US" sz="75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Strategija razvoja FBiH 2021-2027 • Strategija turizma FBiH 2022-2027 • EU Agenda 2030</a:t>
            </a:r>
            <a:endParaRPr lang="en-US" sz="7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97180" y="1220242"/>
            <a:ext cx="8549640" cy="56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4410"/>
              </a:lnSpc>
              <a:buNone/>
            </a:pPr>
            <a:r>
              <a:rPr lang="en-US" sz="315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Hvala na pažnji!</a:t>
            </a:r>
            <a:endParaRPr lang="en-US" sz="3150" dirty="0"/>
          </a:p>
        </p:txBody>
      </p:sp>
      <p:sp>
        <p:nvSpPr>
          <p:cNvPr id="3" name="Text 1"/>
          <p:cNvSpPr/>
          <p:nvPr/>
        </p:nvSpPr>
        <p:spPr>
          <a:xfrm>
            <a:off x="4191000" y="2008882"/>
            <a:ext cx="762000" cy="28575"/>
          </a:xfrm>
          <a:prstGeom prst="rect">
            <a:avLst/>
          </a:prstGeom>
          <a:solidFill>
            <a:srgbClr val="D69E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97180" y="2266057"/>
            <a:ext cx="8549640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Pitanja i diskusija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2842320" y="3119438"/>
            <a:ext cx="3459361" cy="803821"/>
          </a:xfrm>
          <a:prstGeom prst="roundRect">
            <a:avLst>
              <a:gd name="adj" fmla="val 7584"/>
            </a:avLst>
          </a:prstGeom>
          <a:solidFill>
            <a:srgbClr val="FFFFFF">
              <a:alpha val="1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2842320" y="3271092"/>
            <a:ext cx="3459361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bs-Latn-BA" sz="1050" b="1" dirty="0">
                <a:solidFill>
                  <a:srgbClr val="FFFFFF"/>
                </a:solidFill>
                <a:latin typeface="Arial" pitchFamily="34" charset="0"/>
                <a:cs typeface="Arial" pitchFamily="34" charset="-120"/>
              </a:rPr>
              <a:t>Prezentaciju izlagao: Muhamed Ibrić, MA, viši asistent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3196346" y="3572768"/>
            <a:ext cx="2751308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spcBef>
                <a:spcPts val="600"/>
              </a:spcBef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Ekonomski fakultet, Univerzitet u Tuzli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00025" y="4768304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5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Menadžerske finansijske kompetencije u turizmu i hotelijerstvu</a:t>
            </a:r>
            <a:endParaRPr lang="en-US" sz="8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4381691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400"/>
              </a:lnSpc>
              <a:buNone/>
            </a:pPr>
            <a:r>
              <a:rPr lang="bs-Latn-BA" sz="2400" b="1">
                <a:solidFill>
                  <a:srgbClr val="1A365D"/>
                </a:solidFill>
                <a:latin typeface="Georgia" pitchFamily="34" charset="0"/>
              </a:rPr>
              <a:t>Sadržaj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381000" y="157549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52450" y="170884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50" dirty="0"/>
          </a:p>
        </p:txBody>
      </p:sp>
      <p:sp>
        <p:nvSpPr>
          <p:cNvPr id="5" name="Text 3"/>
          <p:cNvSpPr/>
          <p:nvPr/>
        </p:nvSpPr>
        <p:spPr>
          <a:xfrm>
            <a:off x="919014" y="1762125"/>
            <a:ext cx="164814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Uvod i kontekst istraživanja</a:t>
            </a:r>
            <a:endParaRPr lang="en-US" sz="1050" dirty="0"/>
          </a:p>
        </p:txBody>
      </p:sp>
      <p:sp>
        <p:nvSpPr>
          <p:cNvPr id="6" name="Text 4"/>
          <p:cNvSpPr/>
          <p:nvPr/>
        </p:nvSpPr>
        <p:spPr>
          <a:xfrm>
            <a:off x="381000" y="224983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552450" y="238318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50" dirty="0"/>
          </a:p>
        </p:txBody>
      </p:sp>
      <p:sp>
        <p:nvSpPr>
          <p:cNvPr id="8" name="Text 6"/>
          <p:cNvSpPr/>
          <p:nvPr/>
        </p:nvSpPr>
        <p:spPr>
          <a:xfrm>
            <a:off x="919014" y="2436465"/>
            <a:ext cx="1398880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Teoretsko obrazloženje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381000" y="292417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552450" y="305752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919014" y="3110805"/>
            <a:ext cx="982935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Ciljevi i hipoteze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81000" y="359851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52450" y="373186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919014" y="3785146"/>
            <a:ext cx="1489508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Metodologija istraživanja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438650" y="157549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4610100" y="170884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650" dirty="0"/>
          </a:p>
        </p:txBody>
      </p:sp>
      <p:sp>
        <p:nvSpPr>
          <p:cNvPr id="17" name="Text 15"/>
          <p:cNvSpPr/>
          <p:nvPr/>
        </p:nvSpPr>
        <p:spPr>
          <a:xfrm>
            <a:off x="4976664" y="1762125"/>
            <a:ext cx="1111362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Očekivani rezultati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438650" y="224983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610100" y="238318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650" dirty="0"/>
          </a:p>
        </p:txBody>
      </p:sp>
      <p:sp>
        <p:nvSpPr>
          <p:cNvPr id="20" name="Text 18"/>
          <p:cNvSpPr/>
          <p:nvPr/>
        </p:nvSpPr>
        <p:spPr>
          <a:xfrm>
            <a:off x="4976664" y="2436465"/>
            <a:ext cx="1232199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Praktične implikacije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4438650" y="292417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4610100" y="305752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650" dirty="0"/>
          </a:p>
        </p:txBody>
      </p:sp>
      <p:sp>
        <p:nvSpPr>
          <p:cNvPr id="23" name="Text 21"/>
          <p:cNvSpPr/>
          <p:nvPr/>
        </p:nvSpPr>
        <p:spPr>
          <a:xfrm>
            <a:off x="4976664" y="3110805"/>
            <a:ext cx="1126543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Ograničenja i etika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4438650" y="3598515"/>
            <a:ext cx="3771900" cy="560040"/>
          </a:xfrm>
          <a:prstGeom prst="roundRect">
            <a:avLst>
              <a:gd name="adj" fmla="val 10885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4610100" y="3731865"/>
            <a:ext cx="237878" cy="29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310"/>
              </a:lnSpc>
              <a:buNone/>
            </a:pPr>
            <a:r>
              <a:rPr lang="en-US" sz="165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650" dirty="0"/>
          </a:p>
        </p:txBody>
      </p:sp>
      <p:sp>
        <p:nvSpPr>
          <p:cNvPr id="26" name="Text 24"/>
          <p:cNvSpPr/>
          <p:nvPr/>
        </p:nvSpPr>
        <p:spPr>
          <a:xfrm>
            <a:off x="4976664" y="3785146"/>
            <a:ext cx="1051096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47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objavljivanja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UVOD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916043" cy="2857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250"/>
              </a:lnSpc>
              <a:buNone/>
            </a:pPr>
            <a:r>
              <a:rPr lang="en-US" sz="225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Zašto finansijska pismenost u turizmu?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285750" y="1518345"/>
            <a:ext cx="4714875" cy="878086"/>
          </a:xfrm>
          <a:prstGeom prst="roundRect">
            <a:avLst>
              <a:gd name="adj" fmla="val 6942"/>
            </a:avLst>
          </a:prstGeom>
          <a:solidFill>
            <a:srgbClr val="FFFFFF"/>
          </a:solidFill>
          <a:ln/>
          <a:effectLst>
            <a:outerShdw blurRad="76200" dist="1905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304800" y="1518345"/>
            <a:ext cx="0" cy="878086"/>
          </a:xfrm>
          <a:prstGeom prst="line">
            <a:avLst/>
          </a:prstGeom>
          <a:noFill/>
          <a:ln w="381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476250" y="1670745"/>
            <a:ext cx="4459415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Specifičnosti sektora turizma</a:t>
            </a:r>
            <a:endParaRPr lang="en-US" sz="975" dirty="0"/>
          </a:p>
        </p:txBody>
      </p:sp>
      <p:sp>
        <p:nvSpPr>
          <p:cNvPr id="7" name="Text 5"/>
          <p:cNvSpPr/>
          <p:nvPr/>
        </p:nvSpPr>
        <p:spPr>
          <a:xfrm>
            <a:off x="476250" y="1901130"/>
            <a:ext cx="445941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Bef>
                <a:spcPts val="450"/>
              </a:spcBef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Visoka sezonalnost prihoda, </a:t>
            </a:r>
            <a:r>
              <a:rPr lang="en-US" sz="900" dirty="0" err="1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niski</a:t>
            </a: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900" dirty="0" err="1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profiti</a:t>
            </a:r>
            <a:r>
              <a:rPr lang="bs-Latn-BA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(niska operativna marža)</a:t>
            </a: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intenzivna kapitalna ulaganja - pogrešne finansijske odluke imaju nesagledive posljedice.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85750" y="2529780"/>
            <a:ext cx="4714875" cy="878086"/>
          </a:xfrm>
          <a:prstGeom prst="roundRect">
            <a:avLst>
              <a:gd name="adj" fmla="val 6942"/>
            </a:avLst>
          </a:prstGeom>
          <a:solidFill>
            <a:srgbClr val="FFFFFF"/>
          </a:solidFill>
          <a:ln/>
          <a:effectLst>
            <a:outerShdw blurRad="76200" dist="1905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304800" y="2529780"/>
            <a:ext cx="0" cy="878086"/>
          </a:xfrm>
          <a:prstGeom prst="line">
            <a:avLst/>
          </a:prstGeom>
          <a:noFill/>
          <a:ln w="38100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476250" y="2682180"/>
            <a:ext cx="4459415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Globalni ciljevi održivog razvoja</a:t>
            </a:r>
            <a:endParaRPr lang="en-US" sz="975" dirty="0"/>
          </a:p>
        </p:txBody>
      </p:sp>
      <p:sp>
        <p:nvSpPr>
          <p:cNvPr id="11" name="Text 9"/>
          <p:cNvSpPr/>
          <p:nvPr/>
        </p:nvSpPr>
        <p:spPr>
          <a:xfrm>
            <a:off x="476250" y="2912566"/>
            <a:ext cx="445941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Bef>
                <a:spcPts val="450"/>
              </a:spcBef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SDG-8.9 i SDG-12.b nameću zahtjeve za </a:t>
            </a:r>
            <a:r>
              <a:rPr lang="bs-Latn-BA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odgovornim</a:t>
            </a: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finansiranjem zelenih rješenja u turizmu.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85750" y="3541216"/>
            <a:ext cx="4714875" cy="878086"/>
          </a:xfrm>
          <a:prstGeom prst="roundRect">
            <a:avLst>
              <a:gd name="adj" fmla="val 6942"/>
            </a:avLst>
          </a:prstGeom>
          <a:solidFill>
            <a:srgbClr val="FFFFFF"/>
          </a:solidFill>
          <a:ln/>
          <a:effectLst>
            <a:outerShdw blurRad="76200" dist="19050" dir="5400000" algn="bl" rotWithShape="0">
              <a:srgbClr val="000000">
                <a:alpha val="6000"/>
              </a:srgbClr>
            </a:outerShdw>
          </a:effectLst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04800" y="3541216"/>
            <a:ext cx="0" cy="878086"/>
          </a:xfrm>
          <a:prstGeom prst="line">
            <a:avLst/>
          </a:prstGeom>
          <a:noFill/>
          <a:ln w="38100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476250" y="3693616"/>
            <a:ext cx="4459415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Istraživački jaz</a:t>
            </a:r>
            <a:endParaRPr lang="en-US" sz="975" dirty="0"/>
          </a:p>
        </p:txBody>
      </p:sp>
      <p:sp>
        <p:nvSpPr>
          <p:cNvPr id="15" name="Text 13"/>
          <p:cNvSpPr/>
          <p:nvPr/>
        </p:nvSpPr>
        <p:spPr>
          <a:xfrm>
            <a:off x="476250" y="3924002"/>
            <a:ext cx="4459415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spcBef>
                <a:spcPts val="450"/>
              </a:spcBef>
              <a:buNone/>
            </a:pPr>
            <a:r>
              <a:rPr lang="en-US" sz="90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Tržišta Zapadnog Balkana, uključujući BiH, ostaju nedovoljno istražena u oblasti menadžerske finansijske pismenosti.</a:t>
            </a:r>
            <a:endParaRPr lang="en-US" sz="900" dirty="0"/>
          </a:p>
        </p:txBody>
      </p:sp>
      <p:pic>
        <p:nvPicPr>
          <p:cNvPr id="16" name="Image 0" descr="/tmp/rasterized-gradient-f9fa7f7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225" y="1921222"/>
            <a:ext cx="3429000" cy="1241971"/>
          </a:xfrm>
          <a:prstGeom prst="rect">
            <a:avLst/>
          </a:prstGeom>
        </p:spPr>
      </p:pic>
      <p:sp>
        <p:nvSpPr>
          <p:cNvPr id="17" name="Text 14"/>
          <p:cNvSpPr/>
          <p:nvPr/>
        </p:nvSpPr>
        <p:spPr>
          <a:xfrm>
            <a:off x="5389245" y="2111722"/>
            <a:ext cx="310896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 TOURISM ISTIČE</a:t>
            </a:r>
            <a:endParaRPr lang="en-US" sz="825" dirty="0"/>
          </a:p>
        </p:txBody>
      </p:sp>
      <p:sp>
        <p:nvSpPr>
          <p:cNvPr id="18" name="Text 15"/>
          <p:cNvSpPr/>
          <p:nvPr/>
        </p:nvSpPr>
        <p:spPr>
          <a:xfrm>
            <a:off x="5389245" y="2372618"/>
            <a:ext cx="3108960" cy="600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575"/>
              </a:lnSpc>
              <a:spcBef>
                <a:spcPts val="900"/>
              </a:spcBef>
              <a:buNone/>
            </a:pPr>
            <a:r>
              <a:rPr lang="en-US" sz="105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"Finansijski edukovani menadžeri lakše balansiraju između zahtjeva za profitom i društvene odgovornosti kroz ESG ulaganja"</a:t>
            </a:r>
            <a:endParaRPr lang="en-US" sz="1050" dirty="0"/>
          </a:p>
        </p:txBody>
      </p:sp>
      <p:sp>
        <p:nvSpPr>
          <p:cNvPr id="19" name="Text 16"/>
          <p:cNvSpPr/>
          <p:nvPr/>
        </p:nvSpPr>
        <p:spPr>
          <a:xfrm>
            <a:off x="5229225" y="3277493"/>
            <a:ext cx="3429000" cy="739080"/>
          </a:xfrm>
          <a:prstGeom prst="roundRect">
            <a:avLst>
              <a:gd name="adj" fmla="val 8248"/>
            </a:avLst>
          </a:prstGeom>
          <a:solidFill>
            <a:srgbClr val="E8E5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7"/>
          <p:cNvSpPr/>
          <p:nvPr/>
        </p:nvSpPr>
        <p:spPr>
          <a:xfrm>
            <a:off x="5509117" y="3410843"/>
            <a:ext cx="324255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520"/>
              </a:lnSpc>
              <a:buNone/>
            </a:pPr>
            <a:r>
              <a:rPr lang="en-US" sz="18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21.</a:t>
            </a:r>
            <a:endParaRPr lang="en-US" sz="1800" dirty="0"/>
          </a:p>
        </p:txBody>
      </p:sp>
      <p:sp>
        <p:nvSpPr>
          <p:cNvPr id="21" name="Text 18"/>
          <p:cNvSpPr/>
          <p:nvPr/>
        </p:nvSpPr>
        <p:spPr>
          <a:xfrm>
            <a:off x="5509117" y="3749873"/>
            <a:ext cx="32425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spcBef>
                <a:spcPts val="150"/>
              </a:spcBef>
              <a:buNone/>
            </a:pPr>
            <a:r>
              <a:rPr lang="bs-Latn-BA" sz="750" dirty="0">
                <a:solidFill>
                  <a:srgbClr val="4A5568"/>
                </a:solidFill>
                <a:latin typeface="Arial" pitchFamily="34" charset="0"/>
                <a:cs typeface="Arial" pitchFamily="34" charset="-120"/>
              </a:rPr>
              <a:t>stoljeće</a:t>
            </a:r>
            <a:endParaRPr lang="en-US" sz="750" dirty="0"/>
          </a:p>
        </p:txBody>
      </p:sp>
      <p:sp>
        <p:nvSpPr>
          <p:cNvPr id="22" name="Text 19"/>
          <p:cNvSpPr/>
          <p:nvPr/>
        </p:nvSpPr>
        <p:spPr>
          <a:xfrm>
            <a:off x="6046013" y="3573661"/>
            <a:ext cx="227509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Finansijska pismenost kao ključna kompetencija</a:t>
            </a:r>
            <a:endParaRPr lang="en-US" sz="8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TEORETSKO OBRAZLOŽENJE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Pet teorijskih perspektiva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801267"/>
            <a:ext cx="2781300" cy="910382"/>
          </a:xfrm>
          <a:prstGeom prst="roundRect">
            <a:avLst>
              <a:gd name="adj" fmla="val 6696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19100" y="1934617"/>
            <a:ext cx="256489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Teorija kapaciteta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19100" y="2113657"/>
            <a:ext cx="25648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300"/>
              </a:spcAft>
              <a:buNone/>
            </a:pPr>
            <a:r>
              <a:rPr lang="en-US" sz="7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Amartya Sen (1999)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419100" y="2285107"/>
            <a:ext cx="2564892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Finansijska pismenost kao osnažujući alat koji proširuje mogućnosti izbora menadžera.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3181350" y="1801267"/>
            <a:ext cx="2781300" cy="910382"/>
          </a:xfrm>
          <a:prstGeom prst="roundRect">
            <a:avLst>
              <a:gd name="adj" fmla="val 6696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3314700" y="1934617"/>
            <a:ext cx="256489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Teorija humanog kapitala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314700" y="2113657"/>
            <a:ext cx="25648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300"/>
              </a:spcAft>
              <a:buNone/>
            </a:pPr>
            <a:r>
              <a:rPr lang="en-US" sz="7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Gary Becker (1993)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314700" y="2285107"/>
            <a:ext cx="2564892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Ulaganje u znanje povećava produktivnost i tržišnu vrijednost pojedinca.</a:t>
            </a:r>
            <a:endParaRPr lang="en-US" sz="825" dirty="0"/>
          </a:p>
        </p:txBody>
      </p:sp>
      <p:sp>
        <p:nvSpPr>
          <p:cNvPr id="12" name="Text 10"/>
          <p:cNvSpPr/>
          <p:nvPr/>
        </p:nvSpPr>
        <p:spPr>
          <a:xfrm>
            <a:off x="6076950" y="1801267"/>
            <a:ext cx="2781300" cy="910382"/>
          </a:xfrm>
          <a:prstGeom prst="roundRect">
            <a:avLst>
              <a:gd name="adj" fmla="val 6696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6210300" y="1934617"/>
            <a:ext cx="2564892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Bihevioralne finansije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210300" y="2113657"/>
            <a:ext cx="25648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300"/>
              </a:spcAft>
              <a:buNone/>
            </a:pPr>
            <a:r>
              <a:rPr lang="en-US" sz="750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Richard Thaler (1999)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6210300" y="2285107"/>
            <a:ext cx="2564892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Psihologija ponašanja i kognitivne pristranosti u finansijskom odlučivanju.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285750" y="2806898"/>
            <a:ext cx="4229100" cy="801886"/>
          </a:xfrm>
          <a:prstGeom prst="roundRect">
            <a:avLst>
              <a:gd name="adj" fmla="val 7602"/>
            </a:avLst>
          </a:prstGeom>
          <a:solidFill>
            <a:srgbClr val="FFFFFF"/>
          </a:solidFill>
          <a:ln w="19050">
            <a:solidFill>
              <a:srgbClr val="1A365D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38150" y="2959298"/>
            <a:ext cx="4002786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Resursno-temeljena teorija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38150" y="3138339"/>
            <a:ext cx="400278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300"/>
              </a:spcAft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Barney (1991)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438150" y="3309789"/>
            <a:ext cx="4002786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Finansijska pismenost kao rijedak i vrijedan resurs za konkurentsku prednost.</a:t>
            </a:r>
            <a:endParaRPr lang="en-US" sz="825" dirty="0"/>
          </a:p>
        </p:txBody>
      </p:sp>
      <p:sp>
        <p:nvSpPr>
          <p:cNvPr id="20" name="Text 18"/>
          <p:cNvSpPr/>
          <p:nvPr/>
        </p:nvSpPr>
        <p:spPr>
          <a:xfrm>
            <a:off x="4629150" y="2806898"/>
            <a:ext cx="4229100" cy="801886"/>
          </a:xfrm>
          <a:prstGeom prst="roundRect">
            <a:avLst>
              <a:gd name="adj" fmla="val 7602"/>
            </a:avLst>
          </a:prstGeom>
          <a:solidFill>
            <a:srgbClr val="FFFFFF"/>
          </a:solidFill>
          <a:ln w="19050">
            <a:solidFill>
              <a:srgbClr val="0D9488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4781550" y="2959298"/>
            <a:ext cx="4002786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Kontingencijska teorija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781550" y="3138339"/>
            <a:ext cx="4002786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150"/>
              </a:spcBef>
              <a:spcAft>
                <a:spcPts val="300"/>
              </a:spcAft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Situacijski pristup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4781550" y="3309789"/>
            <a:ext cx="4002786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Efekti finansijske pismenosti zavise od konteksta primjene.</a:t>
            </a:r>
            <a:endParaRPr lang="en-US" sz="825" dirty="0"/>
          </a:p>
        </p:txBody>
      </p:sp>
      <p:pic>
        <p:nvPicPr>
          <p:cNvPr id="24" name="Image 0" descr="/tmp/rasterized-gradient-9e1dd80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3742134"/>
            <a:ext cx="8572500" cy="375196"/>
          </a:xfrm>
          <a:prstGeom prst="rect">
            <a:avLst/>
          </a:prstGeom>
        </p:spPr>
      </p:pic>
      <p:sp>
        <p:nvSpPr>
          <p:cNvPr id="25" name="Text 22"/>
          <p:cNvSpPr/>
          <p:nvPr/>
        </p:nvSpPr>
        <p:spPr>
          <a:xfrm>
            <a:off x="355473" y="3856434"/>
            <a:ext cx="843305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Holistički okvir:</a:t>
            </a:r>
            <a:r>
              <a:rPr lang="en-US" sz="825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Kombinacija teorija omogućava ispitivanje uloge finansijske pismenosti na mikro, mezo i makro nivoima</a:t>
            </a:r>
            <a:endParaRPr lang="en-US" sz="8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36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KONCEPTUALNI MODEL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 dimenzije finansijske pismenosti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809625" y="1197471"/>
            <a:ext cx="2381250" cy="2466677"/>
          </a:xfrm>
          <a:prstGeom prst="roundRect">
            <a:avLst>
              <a:gd name="adj" fmla="val 2560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1762125" y="1368921"/>
            <a:ext cx="476250" cy="476250"/>
          </a:xfrm>
          <a:prstGeom prst="roundRect">
            <a:avLst>
              <a:gd name="adj" fmla="val 192000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946208" y="1473696"/>
            <a:ext cx="10808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60692" y="2111871"/>
            <a:ext cx="2079117" cy="3732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Tradicionalna finansijska pismenost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960692" y="2713732"/>
            <a:ext cx="2079117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Znanje, vještine, stavovi i ponašanja vezana za finansijsko upravljanje</a:t>
            </a:r>
            <a:endParaRPr lang="en-US" sz="825" dirty="0"/>
          </a:p>
        </p:txBody>
      </p:sp>
      <p:sp>
        <p:nvSpPr>
          <p:cNvPr id="9" name="Shape 7"/>
          <p:cNvSpPr/>
          <p:nvPr/>
        </p:nvSpPr>
        <p:spPr>
          <a:xfrm>
            <a:off x="981075" y="3259336"/>
            <a:ext cx="2038350" cy="0"/>
          </a:xfrm>
          <a:prstGeom prst="line">
            <a:avLst/>
          </a:prstGeom>
          <a:noFill/>
          <a:ln w="9525">
            <a:solidFill>
              <a:srgbClr val="E8E5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960692" y="3359348"/>
            <a:ext cx="207911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OECD/INFE metodologija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3381375" y="1290786"/>
            <a:ext cx="2381250" cy="2280047"/>
          </a:xfrm>
          <a:prstGeom prst="roundRect">
            <a:avLst>
              <a:gd name="adj" fmla="val 267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4333875" y="1462236"/>
            <a:ext cx="476250" cy="476250"/>
          </a:xfrm>
          <a:prstGeom prst="roundRect">
            <a:avLst>
              <a:gd name="adj" fmla="val 192000"/>
            </a:avLst>
          </a:prstGeom>
          <a:solidFill>
            <a:srgbClr val="D69E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517958" y="1567011"/>
            <a:ext cx="10808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532441" y="2205186"/>
            <a:ext cx="207911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Digitalna finansijska pismenost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3532441" y="2620417"/>
            <a:ext cx="2079117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E-plaćanja, fintech usluge, dinamički online cjenovni modeli</a:t>
            </a:r>
            <a:endParaRPr lang="en-US" sz="825" dirty="0"/>
          </a:p>
        </p:txBody>
      </p:sp>
      <p:sp>
        <p:nvSpPr>
          <p:cNvPr id="16" name="Shape 14"/>
          <p:cNvSpPr/>
          <p:nvPr/>
        </p:nvSpPr>
        <p:spPr>
          <a:xfrm>
            <a:off x="3552825" y="3166021"/>
            <a:ext cx="2038350" cy="0"/>
          </a:xfrm>
          <a:prstGeom prst="line">
            <a:avLst/>
          </a:prstGeom>
          <a:noFill/>
          <a:ln w="9525">
            <a:solidFill>
              <a:srgbClr val="E8E5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Text 15"/>
          <p:cNvSpPr/>
          <p:nvPr/>
        </p:nvSpPr>
        <p:spPr>
          <a:xfrm>
            <a:off x="3532441" y="3266033"/>
            <a:ext cx="207911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Zhou &amp; Ma (2022)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5953125" y="1290786"/>
            <a:ext cx="2381250" cy="2280047"/>
          </a:xfrm>
          <a:prstGeom prst="roundRect">
            <a:avLst>
              <a:gd name="adj" fmla="val 267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905625" y="1462236"/>
            <a:ext cx="476250" cy="476250"/>
          </a:xfrm>
          <a:prstGeom prst="roundRect">
            <a:avLst>
              <a:gd name="adj" fmla="val 192000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7089708" y="1567011"/>
            <a:ext cx="108085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21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6104192" y="2205186"/>
            <a:ext cx="2079117" cy="18663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470"/>
              </a:lnSpc>
              <a:buNone/>
            </a:pPr>
            <a:r>
              <a:rPr lang="en-US" sz="10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Održiva finansijska pismenost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6104192" y="2620417"/>
            <a:ext cx="2079117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Etičke i strateški održive finansijske odluke uzimajući u obzir ESG faktore</a:t>
            </a:r>
            <a:endParaRPr lang="en-US" sz="825" dirty="0"/>
          </a:p>
        </p:txBody>
      </p:sp>
      <p:sp>
        <p:nvSpPr>
          <p:cNvPr id="23" name="Shape 21"/>
          <p:cNvSpPr/>
          <p:nvPr/>
        </p:nvSpPr>
        <p:spPr>
          <a:xfrm>
            <a:off x="6124575" y="3166021"/>
            <a:ext cx="2038350" cy="0"/>
          </a:xfrm>
          <a:prstGeom prst="line">
            <a:avLst/>
          </a:prstGeom>
          <a:noFill/>
          <a:ln w="9525">
            <a:solidFill>
              <a:srgbClr val="E8E5E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6104192" y="3266033"/>
            <a:ext cx="2079117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Zelena tranzicija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2009842" y="4007048"/>
            <a:ext cx="512416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buNone/>
            </a:pPr>
            <a:r>
              <a:rPr lang="en-US" sz="9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↓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2060079" y="4243239"/>
            <a:ext cx="5023693" cy="363736"/>
          </a:xfrm>
          <a:prstGeom prst="roundRect">
            <a:avLst>
              <a:gd name="adj" fmla="val 16759"/>
            </a:avLst>
          </a:prstGeom>
          <a:solidFill>
            <a:srgbClr val="FFFFFF">
              <a:alpha val="10000"/>
            </a:srgbClr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2243014" y="4338489"/>
            <a:ext cx="4657823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365"/>
              </a:lnSpc>
              <a:buNone/>
            </a:pPr>
            <a:r>
              <a:rPr lang="en-US" sz="97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Menadžerska finansijska kompetencija</a:t>
            </a: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→ Operativne performanse + ESG ishodi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CILJEVI ISTRAŽIVANJA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Opći i specifični ciljevi</a:t>
            </a:r>
            <a:endParaRPr lang="en-US" sz="2100" dirty="0"/>
          </a:p>
        </p:txBody>
      </p:sp>
      <p:pic>
        <p:nvPicPr>
          <p:cNvPr id="4" name="Image 0" descr="/tmp/rasterized-gradient-e28d65d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1674763"/>
            <a:ext cx="3257550" cy="255017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76250" y="1865263"/>
            <a:ext cx="2934081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OPĆI CILJ</a:t>
            </a:r>
            <a:endParaRPr lang="en-US" sz="825" dirty="0"/>
          </a:p>
        </p:txBody>
      </p:sp>
      <p:sp>
        <p:nvSpPr>
          <p:cNvPr id="6" name="Text 3"/>
          <p:cNvSpPr/>
          <p:nvPr/>
        </p:nvSpPr>
        <p:spPr>
          <a:xfrm>
            <a:off x="476250" y="2145209"/>
            <a:ext cx="2934081" cy="1279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680"/>
              </a:lnSpc>
              <a:spcBef>
                <a:spcPts val="1050"/>
              </a:spcBef>
              <a:buNone/>
            </a:pPr>
            <a:r>
              <a:rPr lang="en-US" sz="10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Istražiti povezanost finansijske pismenosti menadžera u turizmu i hotelijerstvu u FBiH i ključnih poslovnih dimenzija - finansijskog planiranja, investicijske sposobnosti, organizacijske otpornosti te poslovnih performansi.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476250" y="3581995"/>
            <a:ext cx="2876550" cy="0"/>
          </a:xfrm>
          <a:prstGeom prst="line">
            <a:avLst/>
          </a:prstGeom>
          <a:noFill/>
          <a:ln w="9525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5"/>
          <p:cNvSpPr/>
          <p:nvPr/>
        </p:nvSpPr>
        <p:spPr>
          <a:xfrm>
            <a:off x="476250" y="3720108"/>
            <a:ext cx="2934081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b="1" dirty="0">
                <a:solidFill>
                  <a:srgbClr val="D69E2E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Svrha:</a:t>
            </a:r>
            <a:r>
              <a:rPr lang="en-US" sz="825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Kreiranje efikasnih obrazovnih, regulatornih i razvojnih mjera u sektoru turizma</a:t>
            </a:r>
            <a:endParaRPr lang="en-US" sz="825" dirty="0"/>
          </a:p>
        </p:txBody>
      </p:sp>
      <p:sp>
        <p:nvSpPr>
          <p:cNvPr id="9" name="Text 6"/>
          <p:cNvSpPr/>
          <p:nvPr/>
        </p:nvSpPr>
        <p:spPr>
          <a:xfrm>
            <a:off x="3771900" y="1537543"/>
            <a:ext cx="5071491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spcAft>
                <a:spcPts val="300"/>
              </a:spcAft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Specifični ciljevi: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3771900" y="1811834"/>
            <a:ext cx="497205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Shape 8"/>
          <p:cNvSpPr/>
          <p:nvPr/>
        </p:nvSpPr>
        <p:spPr>
          <a:xfrm>
            <a:off x="3786188" y="1811834"/>
            <a:ext cx="0" cy="337096"/>
          </a:xfrm>
          <a:prstGeom prst="line">
            <a:avLst/>
          </a:prstGeom>
          <a:noFill/>
          <a:ln w="28575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9"/>
          <p:cNvSpPr/>
          <p:nvPr/>
        </p:nvSpPr>
        <p:spPr>
          <a:xfrm>
            <a:off x="3933825" y="1907084"/>
            <a:ext cx="4770311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C1: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Izmjeriti objektivni i subjektivni nivo finansijske pismenosti korištenjem OECD/INFE instrumenata</a:t>
            </a:r>
            <a:endParaRPr lang="en-US" sz="825" dirty="0"/>
          </a:p>
        </p:txBody>
      </p:sp>
      <p:sp>
        <p:nvSpPr>
          <p:cNvPr id="13" name="Text 10"/>
          <p:cNvSpPr/>
          <p:nvPr/>
        </p:nvSpPr>
        <p:spPr>
          <a:xfrm>
            <a:off x="3771900" y="2225129"/>
            <a:ext cx="4972050" cy="483691"/>
          </a:xfrm>
          <a:prstGeom prst="roundRect">
            <a:avLst>
              <a:gd name="adj" fmla="val 12603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Shape 11"/>
          <p:cNvSpPr/>
          <p:nvPr/>
        </p:nvSpPr>
        <p:spPr>
          <a:xfrm>
            <a:off x="3786188" y="2225129"/>
            <a:ext cx="0" cy="483691"/>
          </a:xfrm>
          <a:prstGeom prst="line">
            <a:avLst/>
          </a:prstGeom>
          <a:noFill/>
          <a:ln w="28575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2"/>
          <p:cNvSpPr/>
          <p:nvPr/>
        </p:nvSpPr>
        <p:spPr>
          <a:xfrm>
            <a:off x="3933825" y="2320379"/>
            <a:ext cx="4770311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C2: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Analizirati povezanost finansijske pismenosti s poslovnim odlukama (budžetiranje, kontrola troškova, likvidnost)</a:t>
            </a:r>
            <a:endParaRPr lang="en-US" sz="825" dirty="0"/>
          </a:p>
        </p:txBody>
      </p:sp>
      <p:sp>
        <p:nvSpPr>
          <p:cNvPr id="16" name="Text 13"/>
          <p:cNvSpPr/>
          <p:nvPr/>
        </p:nvSpPr>
        <p:spPr>
          <a:xfrm>
            <a:off x="3771900" y="2785021"/>
            <a:ext cx="497205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Shape 14"/>
          <p:cNvSpPr/>
          <p:nvPr/>
        </p:nvSpPr>
        <p:spPr>
          <a:xfrm>
            <a:off x="3786188" y="2785021"/>
            <a:ext cx="0" cy="337096"/>
          </a:xfrm>
          <a:prstGeom prst="line">
            <a:avLst/>
          </a:prstGeom>
          <a:noFill/>
          <a:ln w="28575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5"/>
          <p:cNvSpPr/>
          <p:nvPr/>
        </p:nvSpPr>
        <p:spPr>
          <a:xfrm>
            <a:off x="3933825" y="2880271"/>
            <a:ext cx="4770311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C3: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Ispitati uticaj digitalne finansijske pismenosti na korištenje savremenih finansijskih alata</a:t>
            </a:r>
            <a:endParaRPr lang="en-US" sz="825" dirty="0"/>
          </a:p>
        </p:txBody>
      </p:sp>
      <p:sp>
        <p:nvSpPr>
          <p:cNvPr id="19" name="Text 16"/>
          <p:cNvSpPr/>
          <p:nvPr/>
        </p:nvSpPr>
        <p:spPr>
          <a:xfrm>
            <a:off x="3771900" y="3198316"/>
            <a:ext cx="497205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0" name="Shape 17"/>
          <p:cNvSpPr/>
          <p:nvPr/>
        </p:nvSpPr>
        <p:spPr>
          <a:xfrm>
            <a:off x="3786188" y="3198316"/>
            <a:ext cx="0" cy="337096"/>
          </a:xfrm>
          <a:prstGeom prst="line">
            <a:avLst/>
          </a:prstGeom>
          <a:noFill/>
          <a:ln w="28575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8"/>
          <p:cNvSpPr/>
          <p:nvPr/>
        </p:nvSpPr>
        <p:spPr>
          <a:xfrm>
            <a:off x="3933825" y="3293566"/>
            <a:ext cx="4770311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C4: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Ispitati uticaj održive finansijske pismenosti na prakse zelenog poslovanja</a:t>
            </a:r>
            <a:endParaRPr lang="en-US" sz="825" dirty="0"/>
          </a:p>
        </p:txBody>
      </p:sp>
      <p:sp>
        <p:nvSpPr>
          <p:cNvPr id="22" name="Text 19"/>
          <p:cNvSpPr/>
          <p:nvPr/>
        </p:nvSpPr>
        <p:spPr>
          <a:xfrm>
            <a:off x="3771900" y="3611612"/>
            <a:ext cx="497205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Shape 20"/>
          <p:cNvSpPr/>
          <p:nvPr/>
        </p:nvSpPr>
        <p:spPr>
          <a:xfrm>
            <a:off x="3786188" y="3611612"/>
            <a:ext cx="0" cy="337096"/>
          </a:xfrm>
          <a:prstGeom prst="line">
            <a:avLst/>
          </a:prstGeom>
          <a:noFill/>
          <a:ln w="28575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1"/>
          <p:cNvSpPr/>
          <p:nvPr/>
        </p:nvSpPr>
        <p:spPr>
          <a:xfrm>
            <a:off x="3933825" y="3706862"/>
            <a:ext cx="4770311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C5: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Identificirati razlike u finansijskoj pismenosti po sub-sektoru, veličini, spolu, obrazovanju i lokaciji</a:t>
            </a:r>
            <a:endParaRPr lang="en-US" sz="825" dirty="0"/>
          </a:p>
        </p:txBody>
      </p:sp>
      <p:sp>
        <p:nvSpPr>
          <p:cNvPr id="25" name="Text 22"/>
          <p:cNvSpPr/>
          <p:nvPr/>
        </p:nvSpPr>
        <p:spPr>
          <a:xfrm>
            <a:off x="3771900" y="4024908"/>
            <a:ext cx="497205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6" name="Shape 23"/>
          <p:cNvSpPr/>
          <p:nvPr/>
        </p:nvSpPr>
        <p:spPr>
          <a:xfrm>
            <a:off x="3786188" y="4024908"/>
            <a:ext cx="0" cy="337096"/>
          </a:xfrm>
          <a:prstGeom prst="line">
            <a:avLst/>
          </a:prstGeom>
          <a:noFill/>
          <a:ln w="28575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7" name="Text 24"/>
          <p:cNvSpPr/>
          <p:nvPr/>
        </p:nvSpPr>
        <p:spPr>
          <a:xfrm>
            <a:off x="3933825" y="4120158"/>
            <a:ext cx="4770311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C6: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Procijeniti spremnost menadžera za zelenu i digitalnu tranziciju</a:t>
            </a:r>
            <a:endParaRPr lang="en-US" sz="8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ISTRAŽIVAČKE HIPOTEZE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Hipoteze istraživanja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700361"/>
            <a:ext cx="8572500" cy="609600"/>
          </a:xfrm>
          <a:prstGeom prst="roundRect">
            <a:avLst>
              <a:gd name="adj" fmla="val 10000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57200" y="1833711"/>
            <a:ext cx="8394192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50"/>
              </a:lnSpc>
              <a:buNone/>
            </a:pPr>
            <a:r>
              <a:rPr lang="en-US" sz="9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H₀ (Opšta):</a:t>
            </a: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Viši nivo finansijske pismenosti menadžera u turizmu statistički je značajno povezan s boljim finansijskim upravljanjem i višim poslovnim performansama preduzeća.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85750" y="2424261"/>
            <a:ext cx="4238625" cy="540841"/>
          </a:xfrm>
          <a:prstGeom prst="roundRect">
            <a:avLst>
              <a:gd name="adj" fmla="val 11271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28625" y="2548086"/>
            <a:ext cx="4031933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H1: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Menadžeri s višim nivoom finansijske pismenosti postižu bolje rezultate u budžetiranju, kontroli troškova i planiranju likvidnosti.</a:t>
            </a:r>
            <a:endParaRPr lang="en-US" sz="825" dirty="0"/>
          </a:p>
        </p:txBody>
      </p:sp>
      <p:sp>
        <p:nvSpPr>
          <p:cNvPr id="8" name="Text 6"/>
          <p:cNvSpPr/>
          <p:nvPr/>
        </p:nvSpPr>
        <p:spPr>
          <a:xfrm>
            <a:off x="285750" y="3041303"/>
            <a:ext cx="4238625" cy="540841"/>
          </a:xfrm>
          <a:prstGeom prst="roundRect">
            <a:avLst>
              <a:gd name="adj" fmla="val 11271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28625" y="3165128"/>
            <a:ext cx="4031933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Postoji pozitivna korelacija između digitalne finansijske pismenosti i učestalosti korištenja savremenih alata za finansijsko upravljanje.</a:t>
            </a:r>
            <a:endParaRPr lang="en-US" sz="825" dirty="0"/>
          </a:p>
        </p:txBody>
      </p:sp>
      <p:sp>
        <p:nvSpPr>
          <p:cNvPr id="10" name="Text 8"/>
          <p:cNvSpPr/>
          <p:nvPr/>
        </p:nvSpPr>
        <p:spPr>
          <a:xfrm>
            <a:off x="285750" y="3658344"/>
            <a:ext cx="4238625" cy="540841"/>
          </a:xfrm>
          <a:prstGeom prst="roundRect">
            <a:avLst>
              <a:gd name="adj" fmla="val 11271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428625" y="3782169"/>
            <a:ext cx="4031933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H3: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Menadžeri s višim nivoom finansijske pismenosti pokazuju veću spremnost za projekte zelene i digitalne transformacije.</a:t>
            </a:r>
            <a:endParaRPr lang="en-US" sz="825" dirty="0"/>
          </a:p>
        </p:txBody>
      </p:sp>
      <p:sp>
        <p:nvSpPr>
          <p:cNvPr id="12" name="Text 10"/>
          <p:cNvSpPr/>
          <p:nvPr/>
        </p:nvSpPr>
        <p:spPr>
          <a:xfrm>
            <a:off x="4619625" y="2424261"/>
            <a:ext cx="4238625" cy="540841"/>
          </a:xfrm>
          <a:prstGeom prst="roundRect">
            <a:avLst>
              <a:gd name="adj" fmla="val 11271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762500" y="2548086"/>
            <a:ext cx="4031933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H4: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Nivo finansijske pismenosti značajno se razlikuje u zavisnosti od sektora (hotelijerstvo, turoperatori, DMO) i veličine preduzeća.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4619625" y="3041303"/>
            <a:ext cx="4238625" cy="540841"/>
          </a:xfrm>
          <a:prstGeom prst="roundRect">
            <a:avLst>
              <a:gd name="adj" fmla="val 11271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4762500" y="3165128"/>
            <a:ext cx="4031933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H5: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Postoje statistički značajne razlike u nivou finansijske pismenosti u odnosu na spol, obrazovni nivo i godine iskustva.</a:t>
            </a:r>
            <a:endParaRPr lang="en-US" sz="825" dirty="0"/>
          </a:p>
        </p:txBody>
      </p:sp>
      <p:sp>
        <p:nvSpPr>
          <p:cNvPr id="16" name="Text 14"/>
          <p:cNvSpPr/>
          <p:nvPr/>
        </p:nvSpPr>
        <p:spPr>
          <a:xfrm>
            <a:off x="4619625" y="3658344"/>
            <a:ext cx="4238625" cy="540841"/>
          </a:xfrm>
          <a:prstGeom prst="roundRect">
            <a:avLst>
              <a:gd name="adj" fmla="val 11271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762500" y="3782169"/>
            <a:ext cx="4031933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H6:</a:t>
            </a: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Viši nivo finansijske pismenosti povezan je s višom percepcijom otpornosti preduzeća na tržišne šokove i krizne situacije.</a:t>
            </a:r>
            <a:endParaRPr lang="en-US" sz="8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METODOLOGIJA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Istraživački dizajn i metode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605260"/>
            <a:ext cx="3000375" cy="1786235"/>
          </a:xfrm>
          <a:prstGeom prst="roundRect">
            <a:avLst>
              <a:gd name="adj" fmla="val 3413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38150" y="1757660"/>
            <a:ext cx="2749487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ISTRAŽIVAČKI DIZAJN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438150" y="2031950"/>
            <a:ext cx="274948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Karakter:</a:t>
            </a:r>
            <a:endParaRPr lang="en-US" sz="825" dirty="0"/>
          </a:p>
        </p:txBody>
      </p:sp>
      <p:sp>
        <p:nvSpPr>
          <p:cNvPr id="7" name="Text 5"/>
          <p:cNvSpPr/>
          <p:nvPr/>
        </p:nvSpPr>
        <p:spPr>
          <a:xfrm>
            <a:off x="438150" y="2197596"/>
            <a:ext cx="274948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Bef>
                <a:spcPts val="150"/>
              </a:spcBef>
              <a:spcAft>
                <a:spcPts val="750"/>
              </a:spcAft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Transverzalni (cross-sectional)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438150" y="2466082"/>
            <a:ext cx="274948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Pristup:</a:t>
            </a:r>
            <a:endParaRPr lang="en-US" sz="825" dirty="0"/>
          </a:p>
        </p:txBody>
      </p:sp>
      <p:sp>
        <p:nvSpPr>
          <p:cNvPr id="9" name="Text 7"/>
          <p:cNvSpPr/>
          <p:nvPr/>
        </p:nvSpPr>
        <p:spPr>
          <a:xfrm>
            <a:off x="438150" y="2631728"/>
            <a:ext cx="274948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Bef>
                <a:spcPts val="150"/>
              </a:spcBef>
              <a:spcAft>
                <a:spcPts val="750"/>
              </a:spcAft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Kvantitativni</a:t>
            </a:r>
            <a:endParaRPr lang="en-US" sz="975" dirty="0"/>
          </a:p>
        </p:txBody>
      </p:sp>
      <p:sp>
        <p:nvSpPr>
          <p:cNvPr id="10" name="Text 8"/>
          <p:cNvSpPr/>
          <p:nvPr/>
        </p:nvSpPr>
        <p:spPr>
          <a:xfrm>
            <a:off x="438150" y="2900214"/>
            <a:ext cx="2749487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dirty="0">
                <a:solidFill>
                  <a:srgbClr val="FFFFFF">
                    <a:alpha val="7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Tip:</a:t>
            </a:r>
            <a:endParaRPr lang="en-US" sz="825" dirty="0"/>
          </a:p>
        </p:txBody>
      </p:sp>
      <p:sp>
        <p:nvSpPr>
          <p:cNvPr id="11" name="Text 9"/>
          <p:cNvSpPr/>
          <p:nvPr/>
        </p:nvSpPr>
        <p:spPr>
          <a:xfrm>
            <a:off x="438150" y="3065859"/>
            <a:ext cx="2749487" cy="1732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365"/>
              </a:lnSpc>
              <a:spcBef>
                <a:spcPts val="150"/>
              </a:spcBef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Neeksperimentalni, deskriptivni i inferencijalni</a:t>
            </a:r>
            <a:endParaRPr lang="en-US" sz="975" dirty="0"/>
          </a:p>
        </p:txBody>
      </p:sp>
      <p:sp>
        <p:nvSpPr>
          <p:cNvPr id="12" name="Text 10"/>
          <p:cNvSpPr/>
          <p:nvPr/>
        </p:nvSpPr>
        <p:spPr>
          <a:xfrm>
            <a:off x="285750" y="3658195"/>
            <a:ext cx="3000375" cy="636091"/>
          </a:xfrm>
          <a:prstGeom prst="roundRect">
            <a:avLst>
              <a:gd name="adj" fmla="val 9584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419100" y="3791545"/>
            <a:ext cx="278834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Prikupljanje podataka</a:t>
            </a:r>
            <a:endParaRPr lang="en-US" sz="825" dirty="0"/>
          </a:p>
        </p:txBody>
      </p:sp>
      <p:sp>
        <p:nvSpPr>
          <p:cNvPr id="14" name="Text 12"/>
          <p:cNvSpPr/>
          <p:nvPr/>
        </p:nvSpPr>
        <p:spPr>
          <a:xfrm>
            <a:off x="419100" y="4014341"/>
            <a:ext cx="278834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Bef>
                <a:spcPts val="600"/>
              </a:spcBef>
              <a:buNone/>
            </a:pPr>
            <a:r>
              <a:rPr lang="en-US" sz="825" dirty="0">
                <a:solidFill>
                  <a:srgbClr val="FFFFFF">
                    <a:alpha val="9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CAPI, CATI i CAWI metode putem platforme Kobo Toolbox</a:t>
            </a:r>
            <a:endParaRPr lang="en-US" sz="825" dirty="0"/>
          </a:p>
        </p:txBody>
      </p:sp>
      <p:sp>
        <p:nvSpPr>
          <p:cNvPr id="15" name="Text 13"/>
          <p:cNvSpPr/>
          <p:nvPr/>
        </p:nvSpPr>
        <p:spPr>
          <a:xfrm>
            <a:off x="3476625" y="1767036"/>
            <a:ext cx="5421249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Struktura upitnika: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476625" y="2022277"/>
            <a:ext cx="2609850" cy="679996"/>
          </a:xfrm>
          <a:prstGeom prst="roundRect">
            <a:avLst>
              <a:gd name="adj" fmla="val 8965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3490913" y="2022277"/>
            <a:ext cx="0" cy="679996"/>
          </a:xfrm>
          <a:prstGeom prst="line">
            <a:avLst/>
          </a:prstGeom>
          <a:noFill/>
          <a:ln w="28575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3619500" y="2136577"/>
            <a:ext cx="23997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OECD/INFE skala</a:t>
            </a:r>
            <a:endParaRPr lang="en-US" sz="825" dirty="0"/>
          </a:p>
        </p:txBody>
      </p:sp>
      <p:sp>
        <p:nvSpPr>
          <p:cNvPr id="19" name="Text 17"/>
          <p:cNvSpPr/>
          <p:nvPr/>
        </p:nvSpPr>
        <p:spPr>
          <a:xfrm>
            <a:off x="3619500" y="2321272"/>
            <a:ext cx="239972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Objektivno znanje, ponašanja, stavovi (kamate, inflacija, diverzifikacija)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6181725" y="2088952"/>
            <a:ext cx="2609850" cy="546646"/>
          </a:xfrm>
          <a:prstGeom prst="roundRect">
            <a:avLst>
              <a:gd name="adj" fmla="val 11152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6196013" y="2088952"/>
            <a:ext cx="0" cy="546646"/>
          </a:xfrm>
          <a:prstGeom prst="line">
            <a:avLst/>
          </a:prstGeom>
          <a:noFill/>
          <a:ln w="28575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2" name="Text 20"/>
          <p:cNvSpPr/>
          <p:nvPr/>
        </p:nvSpPr>
        <p:spPr>
          <a:xfrm>
            <a:off x="6324600" y="2203252"/>
            <a:ext cx="23997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Digitalna FP skala</a:t>
            </a:r>
            <a:endParaRPr lang="en-US" sz="825" dirty="0"/>
          </a:p>
        </p:txBody>
      </p:sp>
      <p:sp>
        <p:nvSpPr>
          <p:cNvPr id="23" name="Text 21"/>
          <p:cNvSpPr/>
          <p:nvPr/>
        </p:nvSpPr>
        <p:spPr>
          <a:xfrm>
            <a:off x="6324600" y="2387947"/>
            <a:ext cx="239972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Awwaliyah et al. (2023), Kumar et al. (2024)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3476625" y="2797522"/>
            <a:ext cx="2609850" cy="679996"/>
          </a:xfrm>
          <a:prstGeom prst="roundRect">
            <a:avLst>
              <a:gd name="adj" fmla="val 8965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3490913" y="2797522"/>
            <a:ext cx="0" cy="679996"/>
          </a:xfrm>
          <a:prstGeom prst="line">
            <a:avLst/>
          </a:prstGeom>
          <a:noFill/>
          <a:ln w="28575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3619500" y="2911822"/>
            <a:ext cx="23997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Socio-demografske karakteristike</a:t>
            </a:r>
            <a:endParaRPr lang="en-US" sz="825" dirty="0"/>
          </a:p>
        </p:txBody>
      </p:sp>
      <p:sp>
        <p:nvSpPr>
          <p:cNvPr id="27" name="Text 25"/>
          <p:cNvSpPr/>
          <p:nvPr/>
        </p:nvSpPr>
        <p:spPr>
          <a:xfrm>
            <a:off x="3619500" y="3096518"/>
            <a:ext cx="239972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Spol, dob, obrazovanje, iskustvo, pozicija, veličina firme, lokacija</a:t>
            </a:r>
            <a:endParaRPr lang="en-US" sz="750" dirty="0"/>
          </a:p>
        </p:txBody>
      </p:sp>
      <p:sp>
        <p:nvSpPr>
          <p:cNvPr id="28" name="Text 26"/>
          <p:cNvSpPr/>
          <p:nvPr/>
        </p:nvSpPr>
        <p:spPr>
          <a:xfrm>
            <a:off x="6181725" y="2797522"/>
            <a:ext cx="2609850" cy="679996"/>
          </a:xfrm>
          <a:prstGeom prst="roundRect">
            <a:avLst>
              <a:gd name="adj" fmla="val 8965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9" name="Shape 27"/>
          <p:cNvSpPr/>
          <p:nvPr/>
        </p:nvSpPr>
        <p:spPr>
          <a:xfrm>
            <a:off x="6196013" y="2797522"/>
            <a:ext cx="0" cy="679996"/>
          </a:xfrm>
          <a:prstGeom prst="line">
            <a:avLst/>
          </a:prstGeom>
          <a:noFill/>
          <a:ln w="28575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6324600" y="2911822"/>
            <a:ext cx="239972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Poslovne performanse</a:t>
            </a:r>
            <a:endParaRPr lang="en-US" sz="825" dirty="0"/>
          </a:p>
        </p:txBody>
      </p:sp>
      <p:sp>
        <p:nvSpPr>
          <p:cNvPr id="31" name="Text 29"/>
          <p:cNvSpPr/>
          <p:nvPr/>
        </p:nvSpPr>
        <p:spPr>
          <a:xfrm>
            <a:off x="6324600" y="3096518"/>
            <a:ext cx="2399728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spcBef>
                <a:spcPts val="300"/>
              </a:spcBef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Budžetiranje, likvidnost, krizni menadžment, ESG angažman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3476625" y="3610868"/>
            <a:ext cx="5314950" cy="521791"/>
          </a:xfrm>
          <a:prstGeom prst="roundRect">
            <a:avLst>
              <a:gd name="adj" fmla="val 11683"/>
            </a:avLst>
          </a:prstGeom>
          <a:solidFill>
            <a:srgbClr val="E8E5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3590925" y="3725168"/>
            <a:ext cx="5188077" cy="2931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Statistička obrada:</a:t>
            </a:r>
            <a:r>
              <a:rPr lang="en-US" sz="825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STATA - deskriptivna statistika, Cronbach α, t-test, ANOVA, korelacije, multivarijantna regresija</a:t>
            </a:r>
            <a:endParaRPr lang="en-US" sz="8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8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85750" y="228600"/>
            <a:ext cx="874395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spcAft>
                <a:spcPts val="450"/>
              </a:spcAft>
              <a:buNone/>
            </a:pPr>
            <a:r>
              <a:rPr lang="en-US" sz="825" dirty="0">
                <a:solidFill>
                  <a:srgbClr val="0D94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UZORAK ISTRAŽIVANJA</a:t>
            </a:r>
            <a:endParaRPr lang="en-US" sz="825" dirty="0"/>
          </a:p>
        </p:txBody>
      </p:sp>
      <p:sp>
        <p:nvSpPr>
          <p:cNvPr id="3" name="Text 1"/>
          <p:cNvSpPr/>
          <p:nvPr/>
        </p:nvSpPr>
        <p:spPr>
          <a:xfrm>
            <a:off x="285750" y="432346"/>
            <a:ext cx="4381691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100"/>
              </a:lnSpc>
              <a:buNone/>
            </a:pPr>
            <a:r>
              <a:rPr lang="en-US" sz="2100" b="1" dirty="0">
                <a:solidFill>
                  <a:srgbClr val="1A36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Ciljani uzorak i geografski obuhvat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285750" y="1645890"/>
            <a:ext cx="4114800" cy="982861"/>
          </a:xfrm>
          <a:prstGeom prst="roundRect">
            <a:avLst>
              <a:gd name="adj" fmla="val 6202"/>
            </a:avLst>
          </a:prstGeom>
          <a:solidFill>
            <a:srgbClr val="1A365D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400050" y="1798290"/>
            <a:ext cx="3886200" cy="4799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780"/>
              </a:lnSpc>
              <a:buNone/>
            </a:pPr>
            <a:r>
              <a:rPr lang="en-US" sz="2700" b="1" dirty="0">
                <a:solidFill>
                  <a:srgbClr val="D69E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150-200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400050" y="2316361"/>
            <a:ext cx="3886200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260"/>
              </a:lnSpc>
              <a:spcBef>
                <a:spcPts val="300"/>
              </a:spcBef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menadžera u sektoru turizma FBiH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85750" y="2743051"/>
            <a:ext cx="4197096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Jedinice istraživanja: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85750" y="3017341"/>
            <a:ext cx="4114800" cy="561975"/>
          </a:xfrm>
          <a:prstGeom prst="roundRect">
            <a:avLst>
              <a:gd name="adj" fmla="val 10847"/>
            </a:avLst>
          </a:prstGeom>
          <a:solidFill>
            <a:srgbClr val="FFFFFF"/>
          </a:solidFill>
          <a:ln w="9525">
            <a:solidFill>
              <a:srgbClr val="E8E5E0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09575" y="3141166"/>
            <a:ext cx="3944493" cy="314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38"/>
              </a:lnSpc>
              <a:buNone/>
            </a:pPr>
            <a:r>
              <a:rPr lang="en-US" sz="825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Menadžeri srednjeg i višeg nivoa: generalni menadžeri, finansijski menadžeri, menadžeri prodaje i marketinga, revenue </a:t>
            </a:r>
            <a:r>
              <a:rPr lang="en-US" sz="825" dirty="0" err="1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menadžeri</a:t>
            </a:r>
            <a:endParaRPr lang="bs-Latn-BA" sz="825" dirty="0">
              <a:solidFill>
                <a:srgbClr val="4A5568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l">
              <a:lnSpc>
                <a:spcPts val="1238"/>
              </a:lnSpc>
              <a:buNone/>
            </a:pPr>
            <a:r>
              <a:rPr lang="bs-Latn-BA" sz="825" dirty="0">
                <a:solidFill>
                  <a:srgbClr val="4A5568"/>
                </a:solidFill>
                <a:latin typeface="Arial" pitchFamily="34" charset="0"/>
                <a:cs typeface="Arial" pitchFamily="34" charset="-120"/>
              </a:rPr>
              <a:t>Najmanje 1 godina iskustva na poziciji sa finansijskom ili operativnom odgovornošću</a:t>
            </a:r>
            <a:endParaRPr lang="en-US" sz="825" dirty="0"/>
          </a:p>
        </p:txBody>
      </p:sp>
      <p:sp>
        <p:nvSpPr>
          <p:cNvPr id="10" name="Text 8"/>
          <p:cNvSpPr/>
          <p:nvPr/>
        </p:nvSpPr>
        <p:spPr>
          <a:xfrm>
            <a:off x="285750" y="3693616"/>
            <a:ext cx="4197096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Subsektori: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85750" y="3967907"/>
            <a:ext cx="1320850" cy="285750"/>
          </a:xfrm>
          <a:prstGeom prst="roundRect">
            <a:avLst>
              <a:gd name="adj" fmla="val 21333"/>
            </a:avLst>
          </a:prstGeom>
          <a:solidFill>
            <a:srgbClr val="0D9488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389128" y="4044107"/>
            <a:ext cx="111409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Hoteli i smještaj</a:t>
            </a:r>
            <a:endParaRPr lang="en-US" sz="750" dirty="0"/>
          </a:p>
        </p:txBody>
      </p:sp>
      <p:sp>
        <p:nvSpPr>
          <p:cNvPr id="13" name="Text 11"/>
          <p:cNvSpPr/>
          <p:nvPr/>
        </p:nvSpPr>
        <p:spPr>
          <a:xfrm>
            <a:off x="1682800" y="3967907"/>
            <a:ext cx="1320850" cy="285750"/>
          </a:xfrm>
          <a:prstGeom prst="roundRect">
            <a:avLst>
              <a:gd name="adj" fmla="val 21333"/>
            </a:avLst>
          </a:prstGeom>
          <a:solidFill>
            <a:srgbClr val="2C5282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786177" y="4044107"/>
            <a:ext cx="111409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Turoperatori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3079849" y="3967907"/>
            <a:ext cx="1320850" cy="285750"/>
          </a:xfrm>
          <a:prstGeom prst="roundRect">
            <a:avLst>
              <a:gd name="adj" fmla="val 21333"/>
            </a:avLst>
          </a:prstGeom>
          <a:solidFill>
            <a:srgbClr val="D69E2E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183227" y="4044107"/>
            <a:ext cx="1114095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050"/>
              </a:lnSpc>
              <a:buNone/>
            </a:pPr>
            <a:r>
              <a:rPr lang="en-US" sz="7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DMO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4591050" y="1833711"/>
            <a:ext cx="4197096" cy="159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260"/>
              </a:lnSpc>
              <a:buNone/>
            </a:pPr>
            <a:r>
              <a:rPr lang="en-US" sz="90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Geografski obuhvat - turističke regije FBiH: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591050" y="2088952"/>
            <a:ext cx="411480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4610100" y="2088952"/>
            <a:ext cx="0" cy="337096"/>
          </a:xfrm>
          <a:prstGeom prst="line">
            <a:avLst/>
          </a:prstGeom>
          <a:noFill/>
          <a:ln w="38100">
            <a:solidFill>
              <a:srgbClr val="1A365D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Text 18"/>
          <p:cNvSpPr/>
          <p:nvPr/>
        </p:nvSpPr>
        <p:spPr>
          <a:xfrm>
            <a:off x="4762500" y="2184202"/>
            <a:ext cx="3012260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Sarajevska regija</a:t>
            </a:r>
            <a:endParaRPr lang="en-US" sz="825" dirty="0"/>
          </a:p>
        </p:txBody>
      </p:sp>
      <p:sp>
        <p:nvSpPr>
          <p:cNvPr id="21" name="Text 19"/>
          <p:cNvSpPr/>
          <p:nvPr/>
        </p:nvSpPr>
        <p:spPr>
          <a:xfrm>
            <a:off x="7868096" y="2190750"/>
            <a:ext cx="718492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Kanton Sarajevo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4591050" y="2483197"/>
            <a:ext cx="411480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3" name="Shape 21"/>
          <p:cNvSpPr/>
          <p:nvPr/>
        </p:nvSpPr>
        <p:spPr>
          <a:xfrm>
            <a:off x="4610100" y="2483197"/>
            <a:ext cx="0" cy="337096"/>
          </a:xfrm>
          <a:prstGeom prst="line">
            <a:avLst/>
          </a:prstGeom>
          <a:noFill/>
          <a:ln w="38100">
            <a:solidFill>
              <a:srgbClr val="0D9488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Text 22"/>
          <p:cNvSpPr/>
          <p:nvPr/>
        </p:nvSpPr>
        <p:spPr>
          <a:xfrm>
            <a:off x="4762500" y="2578447"/>
            <a:ext cx="2801859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Hercegovina</a:t>
            </a:r>
            <a:endParaRPr lang="en-US" sz="825" dirty="0"/>
          </a:p>
        </p:txBody>
      </p:sp>
      <p:sp>
        <p:nvSpPr>
          <p:cNvPr id="25" name="Text 23"/>
          <p:cNvSpPr/>
          <p:nvPr/>
        </p:nvSpPr>
        <p:spPr>
          <a:xfrm>
            <a:off x="7661821" y="2584996"/>
            <a:ext cx="928893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Mostar, Neum, Blagaj</a:t>
            </a:r>
            <a:endParaRPr lang="en-US" sz="750" dirty="0"/>
          </a:p>
        </p:txBody>
      </p:sp>
      <p:sp>
        <p:nvSpPr>
          <p:cNvPr id="26" name="Text 24"/>
          <p:cNvSpPr/>
          <p:nvPr/>
        </p:nvSpPr>
        <p:spPr>
          <a:xfrm>
            <a:off x="4591050" y="2877443"/>
            <a:ext cx="411480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27" name="Shape 25"/>
          <p:cNvSpPr/>
          <p:nvPr/>
        </p:nvSpPr>
        <p:spPr>
          <a:xfrm>
            <a:off x="4610100" y="2877443"/>
            <a:ext cx="0" cy="337096"/>
          </a:xfrm>
          <a:prstGeom prst="line">
            <a:avLst/>
          </a:prstGeom>
          <a:noFill/>
          <a:ln w="38100">
            <a:solidFill>
              <a:srgbClr val="D69E2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8" name="Text 26"/>
          <p:cNvSpPr/>
          <p:nvPr/>
        </p:nvSpPr>
        <p:spPr>
          <a:xfrm>
            <a:off x="4762500" y="2972693"/>
            <a:ext cx="3104254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Unsko-sanski kanton</a:t>
            </a:r>
            <a:endParaRPr lang="en-US" sz="825" dirty="0"/>
          </a:p>
        </p:txBody>
      </p:sp>
      <p:sp>
        <p:nvSpPr>
          <p:cNvPr id="29" name="Text 27"/>
          <p:cNvSpPr/>
          <p:nvPr/>
        </p:nvSpPr>
        <p:spPr>
          <a:xfrm>
            <a:off x="7958286" y="2979241"/>
            <a:ext cx="626498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Bihać i okolina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4591050" y="3271689"/>
            <a:ext cx="4114800" cy="337096"/>
          </a:xfrm>
          <a:prstGeom prst="roundRect">
            <a:avLst>
              <a:gd name="adj" fmla="val 18084"/>
            </a:avLst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1" name="Shape 29"/>
          <p:cNvSpPr/>
          <p:nvPr/>
        </p:nvSpPr>
        <p:spPr>
          <a:xfrm>
            <a:off x="4610100" y="3271689"/>
            <a:ext cx="0" cy="337096"/>
          </a:xfrm>
          <a:prstGeom prst="line">
            <a:avLst/>
          </a:prstGeom>
          <a:noFill/>
          <a:ln w="38100">
            <a:solidFill>
              <a:srgbClr val="2C5282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2" name="Text 30"/>
          <p:cNvSpPr/>
          <p:nvPr/>
        </p:nvSpPr>
        <p:spPr>
          <a:xfrm>
            <a:off x="4762500" y="3366939"/>
            <a:ext cx="2787438" cy="1465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155"/>
              </a:lnSpc>
              <a:buNone/>
            </a:pPr>
            <a:r>
              <a:rPr lang="en-US" sz="825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SBK i Tuzlanski kanton</a:t>
            </a:r>
            <a:endParaRPr lang="en-US" sz="825" dirty="0"/>
          </a:p>
        </p:txBody>
      </p:sp>
      <p:sp>
        <p:nvSpPr>
          <p:cNvPr id="33" name="Text 31"/>
          <p:cNvSpPr/>
          <p:nvPr/>
        </p:nvSpPr>
        <p:spPr>
          <a:xfrm>
            <a:off x="7647682" y="3373487"/>
            <a:ext cx="94331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Visoko, Travnik, Tuzla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4591050" y="3742134"/>
            <a:ext cx="4114800" cy="323850"/>
          </a:xfrm>
          <a:prstGeom prst="roundRect">
            <a:avLst>
              <a:gd name="adj" fmla="val 18824"/>
            </a:avLst>
          </a:prstGeom>
          <a:solidFill>
            <a:srgbClr val="E8E5E0"/>
          </a:solidFill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5" name="Text 33"/>
          <p:cNvSpPr/>
          <p:nvPr/>
        </p:nvSpPr>
        <p:spPr>
          <a:xfrm>
            <a:off x="4705350" y="3837384"/>
            <a:ext cx="3963924" cy="1333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1050"/>
              </a:lnSpc>
              <a:buNone/>
            </a:pPr>
            <a:r>
              <a:rPr lang="en-US" sz="750" b="1" dirty="0">
                <a:solidFill>
                  <a:srgbClr val="1A365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 uzorka:</a:t>
            </a:r>
            <a:r>
              <a:rPr lang="en-US" sz="750" dirty="0">
                <a:solidFill>
                  <a:srgbClr val="4A55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Stratifikovani prema geografskoj i sektorskoj pripadnosti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1865</Words>
  <Application>Microsoft Office PowerPoint</Application>
  <PresentationFormat>On-screen Show (16:9)</PresentationFormat>
  <Paragraphs>255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Menadžerske finansijske kompetencije u turizmu i hotelijerstvu</dc:title>
  <dc:subject>Prijedlog naučno-istraživačkog projekta</dc:subject>
  <dc:creator>Dr. sc. Meldina Kokorović Jukan</dc:creator>
  <cp:lastModifiedBy>AlmaTH</cp:lastModifiedBy>
  <cp:revision>4</cp:revision>
  <dcterms:created xsi:type="dcterms:W3CDTF">2026-01-15T07:47:02Z</dcterms:created>
  <dcterms:modified xsi:type="dcterms:W3CDTF">2026-01-16T09:02:32Z</dcterms:modified>
</cp:coreProperties>
</file>