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406" r:id="rId3"/>
    <p:sldId id="291" r:id="rId4"/>
    <p:sldId id="317" r:id="rId5"/>
    <p:sldId id="402" r:id="rId6"/>
    <p:sldId id="404" r:id="rId7"/>
    <p:sldId id="484" r:id="rId8"/>
    <p:sldId id="418" r:id="rId9"/>
    <p:sldId id="311" r:id="rId10"/>
    <p:sldId id="503" r:id="rId11"/>
    <p:sldId id="485" r:id="rId12"/>
    <p:sldId id="504" r:id="rId13"/>
    <p:sldId id="505" r:id="rId14"/>
  </p:sldIdLst>
  <p:sldSz cx="9144000" cy="5715000" type="screen16x1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8000"/>
    <a:srgbClr val="009900"/>
    <a:srgbClr val="FFFFCC"/>
    <a:srgbClr val="FFFF99"/>
    <a:srgbClr val="FFFFFF"/>
    <a:srgbClr val="FF6600"/>
    <a:srgbClr val="CC00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Destaqu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274" autoAdjust="0"/>
  </p:normalViewPr>
  <p:slideViewPr>
    <p:cSldViewPr>
      <p:cViewPr varScale="1">
        <p:scale>
          <a:sx n="84" d="100"/>
          <a:sy n="84" d="100"/>
        </p:scale>
        <p:origin x="1146" y="108"/>
      </p:cViewPr>
      <p:guideLst>
        <p:guide orient="horz" pos="180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36BA1-C5A1-4FFD-BA2F-DF8B343C74D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s-Latn-BA"/>
        </a:p>
      </dgm:t>
    </dgm:pt>
    <dgm:pt modelId="{86BB04B1-B595-444E-B035-506D48CFF716}">
      <dgm:prSet phldrT="[Text]" custT="1"/>
      <dgm:spPr/>
      <dgm:t>
        <a:bodyPr/>
        <a:lstStyle/>
        <a:p>
          <a:r>
            <a:rPr lang="bs-Latn-BA" sz="1400" b="1" dirty="0">
              <a:solidFill>
                <a:schemeClr val="tx1"/>
              </a:solidFill>
            </a:rPr>
            <a:t>1. Ekološki prihvatljiva metoda ekstrakcije omogućuje usporediv ili viši prinos </a:t>
          </a:r>
          <a:r>
            <a:rPr lang="bs-Latn-BA" sz="1400" b="1" dirty="0" err="1">
              <a:solidFill>
                <a:schemeClr val="tx1"/>
              </a:solidFill>
            </a:rPr>
            <a:t>bioaktivnih</a:t>
          </a:r>
          <a:r>
            <a:rPr lang="bs-Latn-BA" sz="1400" b="1" dirty="0">
              <a:solidFill>
                <a:schemeClr val="tx1"/>
              </a:solidFill>
            </a:rPr>
            <a:t> spojeva iz bio-otpada u odnosu na konvencionalne ekstrakcijske metode</a:t>
          </a:r>
        </a:p>
      </dgm:t>
    </dgm:pt>
    <dgm:pt modelId="{1313DC9E-E16E-4961-A244-76C037921B6A}" type="parTrans" cxnId="{07ABDE65-DEA0-4A15-8331-38685F971BC9}">
      <dgm:prSet/>
      <dgm:spPr/>
      <dgm:t>
        <a:bodyPr/>
        <a:lstStyle/>
        <a:p>
          <a:endParaRPr lang="bs-Latn-BA"/>
        </a:p>
      </dgm:t>
    </dgm:pt>
    <dgm:pt modelId="{E0D2D78D-02C7-48B7-8D75-5E733E969010}" type="sibTrans" cxnId="{07ABDE65-DEA0-4A15-8331-38685F971BC9}">
      <dgm:prSet/>
      <dgm:spPr/>
      <dgm:t>
        <a:bodyPr/>
        <a:lstStyle/>
        <a:p>
          <a:endParaRPr lang="bs-Latn-BA"/>
        </a:p>
      </dgm:t>
    </dgm:pt>
    <dgm:pt modelId="{B7539FAC-6772-4758-B2F0-6853D3D78DA7}">
      <dgm:prSet phldrT="[Text]" custT="1"/>
      <dgm:spPr/>
      <dgm:t>
        <a:bodyPr/>
        <a:lstStyle/>
        <a:p>
          <a:pPr>
            <a:buNone/>
          </a:pPr>
          <a:r>
            <a:rPr lang="bs-Latn-BA" sz="1400" b="1" dirty="0">
              <a:solidFill>
                <a:schemeClr val="tx1"/>
              </a:solidFill>
            </a:rPr>
            <a:t>3. Primjena zelenih rastvarača i alternativnih ekstrakcijskih tehnologija rezultira manjim negativnim uticajem na okoliš u </a:t>
          </a:r>
          <a:r>
            <a:rPr lang="bs-Latn-BA" sz="1400" b="1" dirty="0" err="1">
              <a:solidFill>
                <a:schemeClr val="tx1"/>
              </a:solidFill>
            </a:rPr>
            <a:t>poređenju</a:t>
          </a:r>
          <a:r>
            <a:rPr lang="bs-Latn-BA" sz="1400" b="1" dirty="0">
              <a:solidFill>
                <a:schemeClr val="tx1"/>
              </a:solidFill>
            </a:rPr>
            <a:t> sa tradicionalnim organskim rastvaračima</a:t>
          </a:r>
        </a:p>
      </dgm:t>
    </dgm:pt>
    <dgm:pt modelId="{C2683163-C4C6-4013-90CD-F24AB3C02A26}" type="parTrans" cxnId="{CAF689A0-83F5-4A59-B6C2-298D9EC43AC5}">
      <dgm:prSet/>
      <dgm:spPr/>
      <dgm:t>
        <a:bodyPr/>
        <a:lstStyle/>
        <a:p>
          <a:endParaRPr lang="bs-Latn-BA"/>
        </a:p>
      </dgm:t>
    </dgm:pt>
    <dgm:pt modelId="{86427902-2E7C-4D2B-97A7-0D4FB5D84A09}" type="sibTrans" cxnId="{CAF689A0-83F5-4A59-B6C2-298D9EC43AC5}">
      <dgm:prSet/>
      <dgm:spPr/>
      <dgm:t>
        <a:bodyPr/>
        <a:lstStyle/>
        <a:p>
          <a:endParaRPr lang="bs-Latn-BA"/>
        </a:p>
      </dgm:t>
    </dgm:pt>
    <dgm:pt modelId="{707531C7-CE53-44EA-9C01-2634C12C19F6}">
      <dgm:prSet phldrT="[Text]" custT="1"/>
      <dgm:spPr/>
      <dgm:t>
        <a:bodyPr/>
        <a:lstStyle/>
        <a:p>
          <a:pPr>
            <a:buNone/>
          </a:pPr>
          <a:r>
            <a:rPr lang="bs-Latn-BA" sz="500" dirty="0"/>
            <a:t>.</a:t>
          </a:r>
          <a:r>
            <a:rPr lang="bs-Latn-BA" sz="1400" b="1" dirty="0">
              <a:solidFill>
                <a:schemeClr val="tx1"/>
              </a:solidFill>
            </a:rPr>
            <a:t>4. Ekstrakti dobiveni iz bio-otpada ekološki prihvatljivom metodom pokazuju značajnu biološku aktivnost (npr. </a:t>
          </a:r>
          <a:r>
            <a:rPr lang="bs-Latn-BA" sz="1400" b="1" dirty="0" err="1">
              <a:solidFill>
                <a:schemeClr val="tx1"/>
              </a:solidFill>
            </a:rPr>
            <a:t>antioksidativnu</a:t>
          </a:r>
          <a:r>
            <a:rPr lang="bs-Latn-BA" sz="1400" b="1" dirty="0">
              <a:solidFill>
                <a:schemeClr val="tx1"/>
              </a:solidFill>
            </a:rPr>
            <a:t>), u </a:t>
          </a:r>
          <a:r>
            <a:rPr lang="bs-Latn-BA" sz="1400" b="1" dirty="0" err="1">
              <a:solidFill>
                <a:schemeClr val="tx1"/>
              </a:solidFill>
            </a:rPr>
            <a:t>poređenju</a:t>
          </a:r>
          <a:r>
            <a:rPr lang="bs-Latn-BA" sz="1400" b="1" dirty="0">
              <a:solidFill>
                <a:schemeClr val="tx1"/>
              </a:solidFill>
            </a:rPr>
            <a:t> s ekstraktima dobivenim konvencionalnim postupcima</a:t>
          </a:r>
        </a:p>
      </dgm:t>
    </dgm:pt>
    <dgm:pt modelId="{A100B79C-AE83-4D68-8967-209C53B086E0}" type="parTrans" cxnId="{D24D20AD-7C43-4216-98BF-EF4762B6A014}">
      <dgm:prSet/>
      <dgm:spPr/>
      <dgm:t>
        <a:bodyPr/>
        <a:lstStyle/>
        <a:p>
          <a:endParaRPr lang="bs-Latn-BA"/>
        </a:p>
      </dgm:t>
    </dgm:pt>
    <dgm:pt modelId="{49EFCD05-47DE-4A71-BB71-2B4F740B193A}" type="sibTrans" cxnId="{D24D20AD-7C43-4216-98BF-EF4762B6A014}">
      <dgm:prSet/>
      <dgm:spPr/>
      <dgm:t>
        <a:bodyPr/>
        <a:lstStyle/>
        <a:p>
          <a:endParaRPr lang="bs-Latn-BA"/>
        </a:p>
      </dgm:t>
    </dgm:pt>
    <dgm:pt modelId="{0FEF63DC-3F88-40F9-8F7B-94F9270D138C}">
      <dgm:prSet custT="1"/>
      <dgm:spPr/>
      <dgm:t>
        <a:bodyPr/>
        <a:lstStyle/>
        <a:p>
          <a:r>
            <a:rPr lang="bs-Latn-BA" sz="1400" b="1" dirty="0">
              <a:solidFill>
                <a:schemeClr val="tx1"/>
              </a:solidFill>
            </a:rPr>
            <a:t>2. Optimizacijom procesnih parametara moguće je značajno povećati učinkovitost ekstrakcije uz smanjenu potrošnju resursa</a:t>
          </a:r>
        </a:p>
        <a:p>
          <a:endParaRPr lang="bs-Latn-BA" sz="500" dirty="0"/>
        </a:p>
      </dgm:t>
    </dgm:pt>
    <dgm:pt modelId="{2D7A82ED-EBCB-4959-89C8-440A9E0F03FC}" type="parTrans" cxnId="{C7B4C575-41E3-41F0-8F58-D3D019A819EE}">
      <dgm:prSet/>
      <dgm:spPr/>
      <dgm:t>
        <a:bodyPr/>
        <a:lstStyle/>
        <a:p>
          <a:endParaRPr lang="bs-Latn-BA"/>
        </a:p>
      </dgm:t>
    </dgm:pt>
    <dgm:pt modelId="{1D78FA57-9513-4A44-9C5F-678A9C0048B7}" type="sibTrans" cxnId="{C7B4C575-41E3-41F0-8F58-D3D019A819EE}">
      <dgm:prSet/>
      <dgm:spPr/>
      <dgm:t>
        <a:bodyPr/>
        <a:lstStyle/>
        <a:p>
          <a:endParaRPr lang="bs-Latn-BA"/>
        </a:p>
      </dgm:t>
    </dgm:pt>
    <dgm:pt modelId="{D6642414-2701-4585-97BB-EE0F82636775}" type="pres">
      <dgm:prSet presAssocID="{A7F36BA1-C5A1-4FFD-BA2F-DF8B343C74D9}" presName="linear" presStyleCnt="0">
        <dgm:presLayoutVars>
          <dgm:dir/>
          <dgm:animLvl val="lvl"/>
          <dgm:resizeHandles val="exact"/>
        </dgm:presLayoutVars>
      </dgm:prSet>
      <dgm:spPr/>
    </dgm:pt>
    <dgm:pt modelId="{C41162EA-1F9D-430D-97F9-B35DD6E525F5}" type="pres">
      <dgm:prSet presAssocID="{86BB04B1-B595-444E-B035-506D48CFF716}" presName="parentLin" presStyleCnt="0"/>
      <dgm:spPr/>
    </dgm:pt>
    <dgm:pt modelId="{CDDCEDAD-3B99-46F9-8A87-418762F1E062}" type="pres">
      <dgm:prSet presAssocID="{86BB04B1-B595-444E-B035-506D48CFF716}" presName="parentLeftMargin" presStyleLbl="node1" presStyleIdx="0" presStyleCnt="4"/>
      <dgm:spPr/>
    </dgm:pt>
    <dgm:pt modelId="{057BE835-83F9-4605-96F9-30D73FA0B259}" type="pres">
      <dgm:prSet presAssocID="{86BB04B1-B595-444E-B035-506D48CFF716}" presName="parentText" presStyleLbl="node1" presStyleIdx="0" presStyleCnt="4" custScaleX="109643" custScaleY="411381">
        <dgm:presLayoutVars>
          <dgm:chMax val="0"/>
          <dgm:bulletEnabled val="1"/>
        </dgm:presLayoutVars>
      </dgm:prSet>
      <dgm:spPr/>
    </dgm:pt>
    <dgm:pt modelId="{66BD7A47-D49B-4690-888B-4A2BACFADBEA}" type="pres">
      <dgm:prSet presAssocID="{86BB04B1-B595-444E-B035-506D48CFF716}" presName="negativeSpace" presStyleCnt="0"/>
      <dgm:spPr/>
    </dgm:pt>
    <dgm:pt modelId="{E26FA5DC-DABB-4649-968A-197F31150DD9}" type="pres">
      <dgm:prSet presAssocID="{86BB04B1-B595-444E-B035-506D48CFF716}" presName="childText" presStyleLbl="conFgAcc1" presStyleIdx="0" presStyleCnt="4">
        <dgm:presLayoutVars>
          <dgm:bulletEnabled val="1"/>
        </dgm:presLayoutVars>
      </dgm:prSet>
      <dgm:spPr/>
    </dgm:pt>
    <dgm:pt modelId="{1931ED90-FCAB-4473-9C25-097CC5D6DC75}" type="pres">
      <dgm:prSet presAssocID="{E0D2D78D-02C7-48B7-8D75-5E733E969010}" presName="spaceBetweenRectangles" presStyleCnt="0"/>
      <dgm:spPr/>
    </dgm:pt>
    <dgm:pt modelId="{07B0A664-9F4F-4D28-B3A6-4374044D3EB7}" type="pres">
      <dgm:prSet presAssocID="{0FEF63DC-3F88-40F9-8F7B-94F9270D138C}" presName="parentLin" presStyleCnt="0"/>
      <dgm:spPr/>
    </dgm:pt>
    <dgm:pt modelId="{AC4FBE74-2D6C-4EA9-BCB2-10B9F1C4CECD}" type="pres">
      <dgm:prSet presAssocID="{0FEF63DC-3F88-40F9-8F7B-94F9270D138C}" presName="parentLeftMargin" presStyleLbl="node1" presStyleIdx="0" presStyleCnt="4"/>
      <dgm:spPr/>
    </dgm:pt>
    <dgm:pt modelId="{EEE11F74-52BA-41C3-9D1E-0589E0C54121}" type="pres">
      <dgm:prSet presAssocID="{0FEF63DC-3F88-40F9-8F7B-94F9270D138C}" presName="parentText" presStyleLbl="node1" presStyleIdx="1" presStyleCnt="4" custScaleX="109430" custScaleY="361912">
        <dgm:presLayoutVars>
          <dgm:chMax val="0"/>
          <dgm:bulletEnabled val="1"/>
        </dgm:presLayoutVars>
      </dgm:prSet>
      <dgm:spPr/>
    </dgm:pt>
    <dgm:pt modelId="{17DC3BE6-B311-43E8-B2D0-52BDC2468BD6}" type="pres">
      <dgm:prSet presAssocID="{0FEF63DC-3F88-40F9-8F7B-94F9270D138C}" presName="negativeSpace" presStyleCnt="0"/>
      <dgm:spPr/>
    </dgm:pt>
    <dgm:pt modelId="{010B4492-3869-4F8C-B815-1E5AC5C1D641}" type="pres">
      <dgm:prSet presAssocID="{0FEF63DC-3F88-40F9-8F7B-94F9270D138C}" presName="childText" presStyleLbl="conFgAcc1" presStyleIdx="1" presStyleCnt="4">
        <dgm:presLayoutVars>
          <dgm:bulletEnabled val="1"/>
        </dgm:presLayoutVars>
      </dgm:prSet>
      <dgm:spPr/>
    </dgm:pt>
    <dgm:pt modelId="{B72CFF83-17C9-4B52-9B13-F21A8BB7E4AF}" type="pres">
      <dgm:prSet presAssocID="{1D78FA57-9513-4A44-9C5F-678A9C0048B7}" presName="spaceBetweenRectangles" presStyleCnt="0"/>
      <dgm:spPr/>
    </dgm:pt>
    <dgm:pt modelId="{157C3B7F-3250-4C75-80CC-648D8E693445}" type="pres">
      <dgm:prSet presAssocID="{B7539FAC-6772-4758-B2F0-6853D3D78DA7}" presName="parentLin" presStyleCnt="0"/>
      <dgm:spPr/>
    </dgm:pt>
    <dgm:pt modelId="{3031B5AA-B4FE-4D12-B0B4-A822E33A4D97}" type="pres">
      <dgm:prSet presAssocID="{B7539FAC-6772-4758-B2F0-6853D3D78DA7}" presName="parentLeftMargin" presStyleLbl="node1" presStyleIdx="1" presStyleCnt="4"/>
      <dgm:spPr/>
    </dgm:pt>
    <dgm:pt modelId="{B87172BE-3E4A-4C6D-B641-DE0CE907B111}" type="pres">
      <dgm:prSet presAssocID="{B7539FAC-6772-4758-B2F0-6853D3D78DA7}" presName="parentText" presStyleLbl="node1" presStyleIdx="2" presStyleCnt="4" custScaleX="108852" custScaleY="413816">
        <dgm:presLayoutVars>
          <dgm:chMax val="0"/>
          <dgm:bulletEnabled val="1"/>
        </dgm:presLayoutVars>
      </dgm:prSet>
      <dgm:spPr/>
    </dgm:pt>
    <dgm:pt modelId="{ECBC9F15-6798-46A7-9D49-AD68F9333C17}" type="pres">
      <dgm:prSet presAssocID="{B7539FAC-6772-4758-B2F0-6853D3D78DA7}" presName="negativeSpace" presStyleCnt="0"/>
      <dgm:spPr/>
    </dgm:pt>
    <dgm:pt modelId="{02A813A1-76EC-47CF-AAAD-209AF829E6BE}" type="pres">
      <dgm:prSet presAssocID="{B7539FAC-6772-4758-B2F0-6853D3D78DA7}" presName="childText" presStyleLbl="conFgAcc1" presStyleIdx="2" presStyleCnt="4">
        <dgm:presLayoutVars>
          <dgm:bulletEnabled val="1"/>
        </dgm:presLayoutVars>
      </dgm:prSet>
      <dgm:spPr/>
    </dgm:pt>
    <dgm:pt modelId="{C892A70E-8CEC-4429-9760-6DC314CD1EE5}" type="pres">
      <dgm:prSet presAssocID="{86427902-2E7C-4D2B-97A7-0D4FB5D84A09}" presName="spaceBetweenRectangles" presStyleCnt="0"/>
      <dgm:spPr/>
    </dgm:pt>
    <dgm:pt modelId="{69C71CA4-C075-4628-A548-E5BD675D4D80}" type="pres">
      <dgm:prSet presAssocID="{707531C7-CE53-44EA-9C01-2634C12C19F6}" presName="parentLin" presStyleCnt="0"/>
      <dgm:spPr/>
    </dgm:pt>
    <dgm:pt modelId="{A2751B4C-24EE-4901-BB8C-BC25FB68C355}" type="pres">
      <dgm:prSet presAssocID="{707531C7-CE53-44EA-9C01-2634C12C19F6}" presName="parentLeftMargin" presStyleLbl="node1" presStyleIdx="2" presStyleCnt="4"/>
      <dgm:spPr/>
    </dgm:pt>
    <dgm:pt modelId="{468D6324-A4A9-4540-8DEF-DF823C59EEF2}" type="pres">
      <dgm:prSet presAssocID="{707531C7-CE53-44EA-9C01-2634C12C19F6}" presName="parentText" presStyleLbl="node1" presStyleIdx="3" presStyleCnt="4" custScaleX="111762" custScaleY="308886">
        <dgm:presLayoutVars>
          <dgm:chMax val="0"/>
          <dgm:bulletEnabled val="1"/>
        </dgm:presLayoutVars>
      </dgm:prSet>
      <dgm:spPr/>
    </dgm:pt>
    <dgm:pt modelId="{544D23C1-4B7E-44D4-A72D-DDB89BFD3480}" type="pres">
      <dgm:prSet presAssocID="{707531C7-CE53-44EA-9C01-2634C12C19F6}" presName="negativeSpace" presStyleCnt="0"/>
      <dgm:spPr/>
    </dgm:pt>
    <dgm:pt modelId="{2188AD1C-FC11-4AE8-8A6D-12AB2AA6EFFD}" type="pres">
      <dgm:prSet presAssocID="{707531C7-CE53-44EA-9C01-2634C12C19F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871E27-77B7-402B-8D30-95D114831BE8}" type="presOf" srcId="{0FEF63DC-3F88-40F9-8F7B-94F9270D138C}" destId="{EEE11F74-52BA-41C3-9D1E-0589E0C54121}" srcOrd="1" destOrd="0" presId="urn:microsoft.com/office/officeart/2005/8/layout/list1"/>
    <dgm:cxn modelId="{BA30302A-9FC2-48AA-BCD9-AFE4D37113A9}" type="presOf" srcId="{707531C7-CE53-44EA-9C01-2634C12C19F6}" destId="{A2751B4C-24EE-4901-BB8C-BC25FB68C355}" srcOrd="0" destOrd="0" presId="urn:microsoft.com/office/officeart/2005/8/layout/list1"/>
    <dgm:cxn modelId="{C71CA934-8B23-4F30-BF8A-409191A6534A}" type="presOf" srcId="{B7539FAC-6772-4758-B2F0-6853D3D78DA7}" destId="{3031B5AA-B4FE-4D12-B0B4-A822E33A4D97}" srcOrd="0" destOrd="0" presId="urn:microsoft.com/office/officeart/2005/8/layout/list1"/>
    <dgm:cxn modelId="{B35B3960-293A-4382-9B50-1D5776FF7B75}" type="presOf" srcId="{86BB04B1-B595-444E-B035-506D48CFF716}" destId="{057BE835-83F9-4605-96F9-30D73FA0B259}" srcOrd="1" destOrd="0" presId="urn:microsoft.com/office/officeart/2005/8/layout/list1"/>
    <dgm:cxn modelId="{07ABDE65-DEA0-4A15-8331-38685F971BC9}" srcId="{A7F36BA1-C5A1-4FFD-BA2F-DF8B343C74D9}" destId="{86BB04B1-B595-444E-B035-506D48CFF716}" srcOrd="0" destOrd="0" parTransId="{1313DC9E-E16E-4961-A244-76C037921B6A}" sibTransId="{E0D2D78D-02C7-48B7-8D75-5E733E969010}"/>
    <dgm:cxn modelId="{659E8755-1C51-4625-8F76-A4D48191CF9F}" type="presOf" srcId="{86BB04B1-B595-444E-B035-506D48CFF716}" destId="{CDDCEDAD-3B99-46F9-8A87-418762F1E062}" srcOrd="0" destOrd="0" presId="urn:microsoft.com/office/officeart/2005/8/layout/list1"/>
    <dgm:cxn modelId="{C7B4C575-41E3-41F0-8F58-D3D019A819EE}" srcId="{A7F36BA1-C5A1-4FFD-BA2F-DF8B343C74D9}" destId="{0FEF63DC-3F88-40F9-8F7B-94F9270D138C}" srcOrd="1" destOrd="0" parTransId="{2D7A82ED-EBCB-4959-89C8-440A9E0F03FC}" sibTransId="{1D78FA57-9513-4A44-9C5F-678A9C0048B7}"/>
    <dgm:cxn modelId="{626A5D82-3F1B-4283-A3C9-DA9E30DCECA1}" type="presOf" srcId="{0FEF63DC-3F88-40F9-8F7B-94F9270D138C}" destId="{AC4FBE74-2D6C-4EA9-BCB2-10B9F1C4CECD}" srcOrd="0" destOrd="0" presId="urn:microsoft.com/office/officeart/2005/8/layout/list1"/>
    <dgm:cxn modelId="{CAF689A0-83F5-4A59-B6C2-298D9EC43AC5}" srcId="{A7F36BA1-C5A1-4FFD-BA2F-DF8B343C74D9}" destId="{B7539FAC-6772-4758-B2F0-6853D3D78DA7}" srcOrd="2" destOrd="0" parTransId="{C2683163-C4C6-4013-90CD-F24AB3C02A26}" sibTransId="{86427902-2E7C-4D2B-97A7-0D4FB5D84A09}"/>
    <dgm:cxn modelId="{D24D20AD-7C43-4216-98BF-EF4762B6A014}" srcId="{A7F36BA1-C5A1-4FFD-BA2F-DF8B343C74D9}" destId="{707531C7-CE53-44EA-9C01-2634C12C19F6}" srcOrd="3" destOrd="0" parTransId="{A100B79C-AE83-4D68-8967-209C53B086E0}" sibTransId="{49EFCD05-47DE-4A71-BB71-2B4F740B193A}"/>
    <dgm:cxn modelId="{1287F0B0-5E03-45D2-AE24-9AE0AA61AF13}" type="presOf" srcId="{707531C7-CE53-44EA-9C01-2634C12C19F6}" destId="{468D6324-A4A9-4540-8DEF-DF823C59EEF2}" srcOrd="1" destOrd="0" presId="urn:microsoft.com/office/officeart/2005/8/layout/list1"/>
    <dgm:cxn modelId="{BFECCFCD-BFC1-4972-A242-B8A8AFDDD4D9}" type="presOf" srcId="{B7539FAC-6772-4758-B2F0-6853D3D78DA7}" destId="{B87172BE-3E4A-4C6D-B641-DE0CE907B111}" srcOrd="1" destOrd="0" presId="urn:microsoft.com/office/officeart/2005/8/layout/list1"/>
    <dgm:cxn modelId="{5BA91CE6-0219-4494-80EF-A9CE4816867E}" type="presOf" srcId="{A7F36BA1-C5A1-4FFD-BA2F-DF8B343C74D9}" destId="{D6642414-2701-4585-97BB-EE0F82636775}" srcOrd="0" destOrd="0" presId="urn:microsoft.com/office/officeart/2005/8/layout/list1"/>
    <dgm:cxn modelId="{7B6AFC7A-C295-4D20-82C9-F0B7932B2C50}" type="presParOf" srcId="{D6642414-2701-4585-97BB-EE0F82636775}" destId="{C41162EA-1F9D-430D-97F9-B35DD6E525F5}" srcOrd="0" destOrd="0" presId="urn:microsoft.com/office/officeart/2005/8/layout/list1"/>
    <dgm:cxn modelId="{231362E2-9EA1-487D-AB77-3AED528A59FD}" type="presParOf" srcId="{C41162EA-1F9D-430D-97F9-B35DD6E525F5}" destId="{CDDCEDAD-3B99-46F9-8A87-418762F1E062}" srcOrd="0" destOrd="0" presId="urn:microsoft.com/office/officeart/2005/8/layout/list1"/>
    <dgm:cxn modelId="{AE503EBD-21F3-4656-85C6-35BE890B07F6}" type="presParOf" srcId="{C41162EA-1F9D-430D-97F9-B35DD6E525F5}" destId="{057BE835-83F9-4605-96F9-30D73FA0B259}" srcOrd="1" destOrd="0" presId="urn:microsoft.com/office/officeart/2005/8/layout/list1"/>
    <dgm:cxn modelId="{F9FE82F0-7AB3-4197-8013-8DC3CAF573A7}" type="presParOf" srcId="{D6642414-2701-4585-97BB-EE0F82636775}" destId="{66BD7A47-D49B-4690-888B-4A2BACFADBEA}" srcOrd="1" destOrd="0" presId="urn:microsoft.com/office/officeart/2005/8/layout/list1"/>
    <dgm:cxn modelId="{3C4E755C-0E68-43BC-BC82-0C4682C103ED}" type="presParOf" srcId="{D6642414-2701-4585-97BB-EE0F82636775}" destId="{E26FA5DC-DABB-4649-968A-197F31150DD9}" srcOrd="2" destOrd="0" presId="urn:microsoft.com/office/officeart/2005/8/layout/list1"/>
    <dgm:cxn modelId="{3AC9CF34-A171-4D5C-A8E3-C97F21B3531D}" type="presParOf" srcId="{D6642414-2701-4585-97BB-EE0F82636775}" destId="{1931ED90-FCAB-4473-9C25-097CC5D6DC75}" srcOrd="3" destOrd="0" presId="urn:microsoft.com/office/officeart/2005/8/layout/list1"/>
    <dgm:cxn modelId="{A8FD1985-AB17-4695-BB5E-F93738CA294F}" type="presParOf" srcId="{D6642414-2701-4585-97BB-EE0F82636775}" destId="{07B0A664-9F4F-4D28-B3A6-4374044D3EB7}" srcOrd="4" destOrd="0" presId="urn:microsoft.com/office/officeart/2005/8/layout/list1"/>
    <dgm:cxn modelId="{23A6B9CE-DB35-4715-8279-2073C3EA7B01}" type="presParOf" srcId="{07B0A664-9F4F-4D28-B3A6-4374044D3EB7}" destId="{AC4FBE74-2D6C-4EA9-BCB2-10B9F1C4CECD}" srcOrd="0" destOrd="0" presId="urn:microsoft.com/office/officeart/2005/8/layout/list1"/>
    <dgm:cxn modelId="{28E9A141-AB8D-4988-AF15-4338766D2BCB}" type="presParOf" srcId="{07B0A664-9F4F-4D28-B3A6-4374044D3EB7}" destId="{EEE11F74-52BA-41C3-9D1E-0589E0C54121}" srcOrd="1" destOrd="0" presId="urn:microsoft.com/office/officeart/2005/8/layout/list1"/>
    <dgm:cxn modelId="{90B86C6D-FCF0-4492-8015-0936415AB68C}" type="presParOf" srcId="{D6642414-2701-4585-97BB-EE0F82636775}" destId="{17DC3BE6-B311-43E8-B2D0-52BDC2468BD6}" srcOrd="5" destOrd="0" presId="urn:microsoft.com/office/officeart/2005/8/layout/list1"/>
    <dgm:cxn modelId="{B713091D-9F96-4516-A6D7-6A119935C461}" type="presParOf" srcId="{D6642414-2701-4585-97BB-EE0F82636775}" destId="{010B4492-3869-4F8C-B815-1E5AC5C1D641}" srcOrd="6" destOrd="0" presId="urn:microsoft.com/office/officeart/2005/8/layout/list1"/>
    <dgm:cxn modelId="{352A6E4C-0658-4A7B-87E9-46A9F2508936}" type="presParOf" srcId="{D6642414-2701-4585-97BB-EE0F82636775}" destId="{B72CFF83-17C9-4B52-9B13-F21A8BB7E4AF}" srcOrd="7" destOrd="0" presId="urn:microsoft.com/office/officeart/2005/8/layout/list1"/>
    <dgm:cxn modelId="{6B70859B-2E1A-471B-AA83-6C9D84DAF125}" type="presParOf" srcId="{D6642414-2701-4585-97BB-EE0F82636775}" destId="{157C3B7F-3250-4C75-80CC-648D8E693445}" srcOrd="8" destOrd="0" presId="urn:microsoft.com/office/officeart/2005/8/layout/list1"/>
    <dgm:cxn modelId="{227B0CBC-E90B-4815-8D8C-EB3F6F08BFB0}" type="presParOf" srcId="{157C3B7F-3250-4C75-80CC-648D8E693445}" destId="{3031B5AA-B4FE-4D12-B0B4-A822E33A4D97}" srcOrd="0" destOrd="0" presId="urn:microsoft.com/office/officeart/2005/8/layout/list1"/>
    <dgm:cxn modelId="{327E65CF-000F-4614-AB08-E2D6C956C291}" type="presParOf" srcId="{157C3B7F-3250-4C75-80CC-648D8E693445}" destId="{B87172BE-3E4A-4C6D-B641-DE0CE907B111}" srcOrd="1" destOrd="0" presId="urn:microsoft.com/office/officeart/2005/8/layout/list1"/>
    <dgm:cxn modelId="{79C5BEA5-501D-4505-ABB7-C04757DA62F1}" type="presParOf" srcId="{D6642414-2701-4585-97BB-EE0F82636775}" destId="{ECBC9F15-6798-46A7-9D49-AD68F9333C17}" srcOrd="9" destOrd="0" presId="urn:microsoft.com/office/officeart/2005/8/layout/list1"/>
    <dgm:cxn modelId="{D81CDD29-4C3D-4D2A-B7F9-C273293E99F2}" type="presParOf" srcId="{D6642414-2701-4585-97BB-EE0F82636775}" destId="{02A813A1-76EC-47CF-AAAD-209AF829E6BE}" srcOrd="10" destOrd="0" presId="urn:microsoft.com/office/officeart/2005/8/layout/list1"/>
    <dgm:cxn modelId="{E021C4D3-E399-4FC3-91DB-9AEEF4246548}" type="presParOf" srcId="{D6642414-2701-4585-97BB-EE0F82636775}" destId="{C892A70E-8CEC-4429-9760-6DC314CD1EE5}" srcOrd="11" destOrd="0" presId="urn:microsoft.com/office/officeart/2005/8/layout/list1"/>
    <dgm:cxn modelId="{19034F43-55AE-4D92-B521-488C997C9429}" type="presParOf" srcId="{D6642414-2701-4585-97BB-EE0F82636775}" destId="{69C71CA4-C075-4628-A548-E5BD675D4D80}" srcOrd="12" destOrd="0" presId="urn:microsoft.com/office/officeart/2005/8/layout/list1"/>
    <dgm:cxn modelId="{24F03144-7660-4EBF-B738-08162CEF7456}" type="presParOf" srcId="{69C71CA4-C075-4628-A548-E5BD675D4D80}" destId="{A2751B4C-24EE-4901-BB8C-BC25FB68C355}" srcOrd="0" destOrd="0" presId="urn:microsoft.com/office/officeart/2005/8/layout/list1"/>
    <dgm:cxn modelId="{8B84DD61-6748-4E25-AF18-FA41AA0C7ABE}" type="presParOf" srcId="{69C71CA4-C075-4628-A548-E5BD675D4D80}" destId="{468D6324-A4A9-4540-8DEF-DF823C59EEF2}" srcOrd="1" destOrd="0" presId="urn:microsoft.com/office/officeart/2005/8/layout/list1"/>
    <dgm:cxn modelId="{24BD56C2-0FC1-48A2-BCBA-495FA3A578B1}" type="presParOf" srcId="{D6642414-2701-4585-97BB-EE0F82636775}" destId="{544D23C1-4B7E-44D4-A72D-DDB89BFD3480}" srcOrd="13" destOrd="0" presId="urn:microsoft.com/office/officeart/2005/8/layout/list1"/>
    <dgm:cxn modelId="{C4FCC742-A84C-46FC-97B3-BBC05E1A4BDD}" type="presParOf" srcId="{D6642414-2701-4585-97BB-EE0F82636775}" destId="{2188AD1C-FC11-4AE8-8A6D-12AB2AA6EFF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ABF798-4A41-46C1-B75E-1BAE5F5E513F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B5ADAA-A708-4403-B9FF-65226EC3210C}">
      <dgm:prSet phldrT="[Text]"/>
      <dgm:spPr/>
      <dgm:t>
        <a:bodyPr/>
        <a:lstStyle/>
        <a:p>
          <a:r>
            <a:rPr lang="bs-Latn-BA" dirty="0"/>
            <a:t>126 KOMBINACIJA</a:t>
          </a:r>
          <a:endParaRPr lang="en-US" dirty="0"/>
        </a:p>
      </dgm:t>
    </dgm:pt>
    <dgm:pt modelId="{8107FE3A-D8FD-404A-B810-40EC4FC80582}" type="parTrans" cxnId="{9097A047-A140-417D-80A2-90421C9C0E78}">
      <dgm:prSet/>
      <dgm:spPr/>
      <dgm:t>
        <a:bodyPr/>
        <a:lstStyle/>
        <a:p>
          <a:endParaRPr lang="en-US"/>
        </a:p>
      </dgm:t>
    </dgm:pt>
    <dgm:pt modelId="{FE373387-22E5-4E79-AEA0-AF180B43DAAB}" type="sibTrans" cxnId="{9097A047-A140-417D-80A2-90421C9C0E78}">
      <dgm:prSet/>
      <dgm:spPr/>
      <dgm:t>
        <a:bodyPr/>
        <a:lstStyle/>
        <a:p>
          <a:endParaRPr lang="en-US"/>
        </a:p>
      </dgm:t>
    </dgm:pt>
    <dgm:pt modelId="{1293FD55-5D67-47A2-B1BC-98AB26355177}">
      <dgm:prSet phldrT="[Text]"/>
      <dgm:spPr/>
      <dgm:t>
        <a:bodyPr/>
        <a:lstStyle/>
        <a:p>
          <a:r>
            <a:rPr lang="bs-Latn-BA" dirty="0"/>
            <a:t>9 HBA i 7 HBD</a:t>
          </a:r>
          <a:endParaRPr lang="en-US" dirty="0"/>
        </a:p>
      </dgm:t>
    </dgm:pt>
    <dgm:pt modelId="{24F12009-CB93-4199-9588-F74BF9FCF6FE}" type="parTrans" cxnId="{A439810C-FD7E-4269-9EE5-C65E1DB48C2B}">
      <dgm:prSet/>
      <dgm:spPr/>
      <dgm:t>
        <a:bodyPr/>
        <a:lstStyle/>
        <a:p>
          <a:endParaRPr lang="en-US"/>
        </a:p>
      </dgm:t>
    </dgm:pt>
    <dgm:pt modelId="{B9E63A80-D4A8-44F1-A85E-E59F77DF55A6}" type="sibTrans" cxnId="{A439810C-FD7E-4269-9EE5-C65E1DB48C2B}">
      <dgm:prSet/>
      <dgm:spPr/>
      <dgm:t>
        <a:bodyPr/>
        <a:lstStyle/>
        <a:p>
          <a:endParaRPr lang="en-US"/>
        </a:p>
      </dgm:t>
    </dgm:pt>
    <dgm:pt modelId="{EF6AAF54-93DE-49D6-95E6-78F970588DA0}">
      <dgm:prSet phldrT="[Text]"/>
      <dgm:spPr/>
      <dgm:t>
        <a:bodyPr/>
        <a:lstStyle/>
        <a:p>
          <a:r>
            <a:rPr lang="bs-Latn-BA" dirty="0"/>
            <a:t>98 FORMIRANIH RASTVARAČA</a:t>
          </a:r>
          <a:endParaRPr lang="en-US" dirty="0"/>
        </a:p>
      </dgm:t>
    </dgm:pt>
    <dgm:pt modelId="{AC5E993A-1C2A-4658-A685-14132347183D}" type="parTrans" cxnId="{AFAE1A6D-AA86-4C76-ABAE-CC28AC65B2A9}">
      <dgm:prSet/>
      <dgm:spPr/>
      <dgm:t>
        <a:bodyPr/>
        <a:lstStyle/>
        <a:p>
          <a:endParaRPr lang="en-US"/>
        </a:p>
      </dgm:t>
    </dgm:pt>
    <dgm:pt modelId="{A6E56F74-4C4B-487E-A07F-51E3BF7640FF}" type="sibTrans" cxnId="{AFAE1A6D-AA86-4C76-ABAE-CC28AC65B2A9}">
      <dgm:prSet/>
      <dgm:spPr/>
      <dgm:t>
        <a:bodyPr/>
        <a:lstStyle/>
        <a:p>
          <a:endParaRPr lang="en-US"/>
        </a:p>
      </dgm:t>
    </dgm:pt>
    <dgm:pt modelId="{EF49F35A-C6AF-4BC9-89CC-E23B83257679}" type="pres">
      <dgm:prSet presAssocID="{6FABF798-4A41-46C1-B75E-1BAE5F5E513F}" presName="linear" presStyleCnt="0">
        <dgm:presLayoutVars>
          <dgm:dir/>
          <dgm:animLvl val="lvl"/>
          <dgm:resizeHandles val="exact"/>
        </dgm:presLayoutVars>
      </dgm:prSet>
      <dgm:spPr/>
    </dgm:pt>
    <dgm:pt modelId="{B05EB33D-E0E8-408F-B65C-03D4193F2A03}" type="pres">
      <dgm:prSet presAssocID="{C8B5ADAA-A708-4403-B9FF-65226EC3210C}" presName="parentLin" presStyleCnt="0"/>
      <dgm:spPr/>
    </dgm:pt>
    <dgm:pt modelId="{F1352D3F-0620-4D33-9F79-232A4CDB4461}" type="pres">
      <dgm:prSet presAssocID="{C8B5ADAA-A708-4403-B9FF-65226EC3210C}" presName="parentLeftMargin" presStyleLbl="node1" presStyleIdx="0" presStyleCnt="3"/>
      <dgm:spPr/>
    </dgm:pt>
    <dgm:pt modelId="{C7ADC0F8-601A-4547-A914-58285BB87F9C}" type="pres">
      <dgm:prSet presAssocID="{C8B5ADAA-A708-4403-B9FF-65226EC321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280E4D-4971-4E22-8AF6-5DD7DC2395CB}" type="pres">
      <dgm:prSet presAssocID="{C8B5ADAA-A708-4403-B9FF-65226EC3210C}" presName="negativeSpace" presStyleCnt="0"/>
      <dgm:spPr/>
    </dgm:pt>
    <dgm:pt modelId="{B2F926AB-9607-44B3-A65D-16D1A6E60BDD}" type="pres">
      <dgm:prSet presAssocID="{C8B5ADAA-A708-4403-B9FF-65226EC3210C}" presName="childText" presStyleLbl="conFgAcc1" presStyleIdx="0" presStyleCnt="3">
        <dgm:presLayoutVars>
          <dgm:bulletEnabled val="1"/>
        </dgm:presLayoutVars>
      </dgm:prSet>
      <dgm:spPr/>
    </dgm:pt>
    <dgm:pt modelId="{F96849DD-E7F9-48A0-A911-864270FDED23}" type="pres">
      <dgm:prSet presAssocID="{FE373387-22E5-4E79-AEA0-AF180B43DAAB}" presName="spaceBetweenRectangles" presStyleCnt="0"/>
      <dgm:spPr/>
    </dgm:pt>
    <dgm:pt modelId="{11437AB8-1013-445C-9948-0737B7E4C694}" type="pres">
      <dgm:prSet presAssocID="{1293FD55-5D67-47A2-B1BC-98AB26355177}" presName="parentLin" presStyleCnt="0"/>
      <dgm:spPr/>
    </dgm:pt>
    <dgm:pt modelId="{C7D2E910-472B-4053-9AEB-BEAC0B72B6AD}" type="pres">
      <dgm:prSet presAssocID="{1293FD55-5D67-47A2-B1BC-98AB26355177}" presName="parentLeftMargin" presStyleLbl="node1" presStyleIdx="0" presStyleCnt="3"/>
      <dgm:spPr/>
    </dgm:pt>
    <dgm:pt modelId="{F32AA19C-FA5E-4C40-95BE-8116D2CA5130}" type="pres">
      <dgm:prSet presAssocID="{1293FD55-5D67-47A2-B1BC-98AB263551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CFDA8B-49DE-4143-8A8A-32E97AC9FFF1}" type="pres">
      <dgm:prSet presAssocID="{1293FD55-5D67-47A2-B1BC-98AB26355177}" presName="negativeSpace" presStyleCnt="0"/>
      <dgm:spPr/>
    </dgm:pt>
    <dgm:pt modelId="{2EC41213-CD23-49FC-9089-950841215D20}" type="pres">
      <dgm:prSet presAssocID="{1293FD55-5D67-47A2-B1BC-98AB26355177}" presName="childText" presStyleLbl="conFgAcc1" presStyleIdx="1" presStyleCnt="3">
        <dgm:presLayoutVars>
          <dgm:bulletEnabled val="1"/>
        </dgm:presLayoutVars>
      </dgm:prSet>
      <dgm:spPr/>
    </dgm:pt>
    <dgm:pt modelId="{28F88594-F211-43DC-BCE7-5A273AE02E1B}" type="pres">
      <dgm:prSet presAssocID="{B9E63A80-D4A8-44F1-A85E-E59F77DF55A6}" presName="spaceBetweenRectangles" presStyleCnt="0"/>
      <dgm:spPr/>
    </dgm:pt>
    <dgm:pt modelId="{1D028C34-14C3-4412-89A6-AA3609013FE7}" type="pres">
      <dgm:prSet presAssocID="{EF6AAF54-93DE-49D6-95E6-78F970588DA0}" presName="parentLin" presStyleCnt="0"/>
      <dgm:spPr/>
    </dgm:pt>
    <dgm:pt modelId="{711AC170-DFCA-4030-BC9D-0D260E552F0D}" type="pres">
      <dgm:prSet presAssocID="{EF6AAF54-93DE-49D6-95E6-78F970588DA0}" presName="parentLeftMargin" presStyleLbl="node1" presStyleIdx="1" presStyleCnt="3"/>
      <dgm:spPr/>
    </dgm:pt>
    <dgm:pt modelId="{3ABF4444-6F4E-49DE-9A6D-A3E8EA3C8723}" type="pres">
      <dgm:prSet presAssocID="{EF6AAF54-93DE-49D6-95E6-78F970588DA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728B050-EC82-4C6B-83DC-C6072713906A}" type="pres">
      <dgm:prSet presAssocID="{EF6AAF54-93DE-49D6-95E6-78F970588DA0}" presName="negativeSpace" presStyleCnt="0"/>
      <dgm:spPr/>
    </dgm:pt>
    <dgm:pt modelId="{A43901BE-B2CF-4E18-A905-5EB14941EF2A}" type="pres">
      <dgm:prSet presAssocID="{EF6AAF54-93DE-49D6-95E6-78F970588DA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DC4F307-8BDD-40DA-A00D-60044163D43E}" type="presOf" srcId="{1293FD55-5D67-47A2-B1BC-98AB26355177}" destId="{F32AA19C-FA5E-4C40-95BE-8116D2CA5130}" srcOrd="1" destOrd="0" presId="urn:microsoft.com/office/officeart/2005/8/layout/list1"/>
    <dgm:cxn modelId="{A439810C-FD7E-4269-9EE5-C65E1DB48C2B}" srcId="{6FABF798-4A41-46C1-B75E-1BAE5F5E513F}" destId="{1293FD55-5D67-47A2-B1BC-98AB26355177}" srcOrd="1" destOrd="0" parTransId="{24F12009-CB93-4199-9588-F74BF9FCF6FE}" sibTransId="{B9E63A80-D4A8-44F1-A85E-E59F77DF55A6}"/>
    <dgm:cxn modelId="{55448E29-0882-4AD4-8BC9-2966B89E3050}" type="presOf" srcId="{C8B5ADAA-A708-4403-B9FF-65226EC3210C}" destId="{F1352D3F-0620-4D33-9F79-232A4CDB4461}" srcOrd="0" destOrd="0" presId="urn:microsoft.com/office/officeart/2005/8/layout/list1"/>
    <dgm:cxn modelId="{72FA7C5C-E8B4-4DA9-8304-B7C12BF736A6}" type="presOf" srcId="{6FABF798-4A41-46C1-B75E-1BAE5F5E513F}" destId="{EF49F35A-C6AF-4BC9-89CC-E23B83257679}" srcOrd="0" destOrd="0" presId="urn:microsoft.com/office/officeart/2005/8/layout/list1"/>
    <dgm:cxn modelId="{2B903566-6872-44F6-BE0E-A9FC7F992F3B}" type="presOf" srcId="{EF6AAF54-93DE-49D6-95E6-78F970588DA0}" destId="{711AC170-DFCA-4030-BC9D-0D260E552F0D}" srcOrd="0" destOrd="0" presId="urn:microsoft.com/office/officeart/2005/8/layout/list1"/>
    <dgm:cxn modelId="{9097A047-A140-417D-80A2-90421C9C0E78}" srcId="{6FABF798-4A41-46C1-B75E-1BAE5F5E513F}" destId="{C8B5ADAA-A708-4403-B9FF-65226EC3210C}" srcOrd="0" destOrd="0" parTransId="{8107FE3A-D8FD-404A-B810-40EC4FC80582}" sibTransId="{FE373387-22E5-4E79-AEA0-AF180B43DAAB}"/>
    <dgm:cxn modelId="{AFAE1A6D-AA86-4C76-ABAE-CC28AC65B2A9}" srcId="{6FABF798-4A41-46C1-B75E-1BAE5F5E513F}" destId="{EF6AAF54-93DE-49D6-95E6-78F970588DA0}" srcOrd="2" destOrd="0" parTransId="{AC5E993A-1C2A-4658-A685-14132347183D}" sibTransId="{A6E56F74-4C4B-487E-A07F-51E3BF7640FF}"/>
    <dgm:cxn modelId="{48CDBFAF-5040-4CE3-A863-698ED5C13631}" type="presOf" srcId="{EF6AAF54-93DE-49D6-95E6-78F970588DA0}" destId="{3ABF4444-6F4E-49DE-9A6D-A3E8EA3C8723}" srcOrd="1" destOrd="0" presId="urn:microsoft.com/office/officeart/2005/8/layout/list1"/>
    <dgm:cxn modelId="{FE8548B9-C587-46E9-B523-C442114BF6FE}" type="presOf" srcId="{1293FD55-5D67-47A2-B1BC-98AB26355177}" destId="{C7D2E910-472B-4053-9AEB-BEAC0B72B6AD}" srcOrd="0" destOrd="0" presId="urn:microsoft.com/office/officeart/2005/8/layout/list1"/>
    <dgm:cxn modelId="{7EEE24BE-C979-4965-931D-5A0071F10755}" type="presOf" srcId="{C8B5ADAA-A708-4403-B9FF-65226EC3210C}" destId="{C7ADC0F8-601A-4547-A914-58285BB87F9C}" srcOrd="1" destOrd="0" presId="urn:microsoft.com/office/officeart/2005/8/layout/list1"/>
    <dgm:cxn modelId="{F1BDAE18-D50E-40DA-9EC4-EB8F45F4378D}" type="presParOf" srcId="{EF49F35A-C6AF-4BC9-89CC-E23B83257679}" destId="{B05EB33D-E0E8-408F-B65C-03D4193F2A03}" srcOrd="0" destOrd="0" presId="urn:microsoft.com/office/officeart/2005/8/layout/list1"/>
    <dgm:cxn modelId="{5DA032F7-7A6D-4FAD-BC8E-0AC7808C6CCE}" type="presParOf" srcId="{B05EB33D-E0E8-408F-B65C-03D4193F2A03}" destId="{F1352D3F-0620-4D33-9F79-232A4CDB4461}" srcOrd="0" destOrd="0" presId="urn:microsoft.com/office/officeart/2005/8/layout/list1"/>
    <dgm:cxn modelId="{CC2FF05F-D3B1-4CEB-8F37-2B447E4DAD5F}" type="presParOf" srcId="{B05EB33D-E0E8-408F-B65C-03D4193F2A03}" destId="{C7ADC0F8-601A-4547-A914-58285BB87F9C}" srcOrd="1" destOrd="0" presId="urn:microsoft.com/office/officeart/2005/8/layout/list1"/>
    <dgm:cxn modelId="{33CC10AC-87C1-4BC4-856F-9A71BA029FFF}" type="presParOf" srcId="{EF49F35A-C6AF-4BC9-89CC-E23B83257679}" destId="{BC280E4D-4971-4E22-8AF6-5DD7DC2395CB}" srcOrd="1" destOrd="0" presId="urn:microsoft.com/office/officeart/2005/8/layout/list1"/>
    <dgm:cxn modelId="{32043C81-01E6-4519-8153-C48C621FC692}" type="presParOf" srcId="{EF49F35A-C6AF-4BC9-89CC-E23B83257679}" destId="{B2F926AB-9607-44B3-A65D-16D1A6E60BDD}" srcOrd="2" destOrd="0" presId="urn:microsoft.com/office/officeart/2005/8/layout/list1"/>
    <dgm:cxn modelId="{49E0E487-F0A7-4EF4-9683-3794E29F63E7}" type="presParOf" srcId="{EF49F35A-C6AF-4BC9-89CC-E23B83257679}" destId="{F96849DD-E7F9-48A0-A911-864270FDED23}" srcOrd="3" destOrd="0" presId="urn:microsoft.com/office/officeart/2005/8/layout/list1"/>
    <dgm:cxn modelId="{FD38AF66-BEC3-4AFA-A3C7-B089D9B2DD22}" type="presParOf" srcId="{EF49F35A-C6AF-4BC9-89CC-E23B83257679}" destId="{11437AB8-1013-445C-9948-0737B7E4C694}" srcOrd="4" destOrd="0" presId="urn:microsoft.com/office/officeart/2005/8/layout/list1"/>
    <dgm:cxn modelId="{A2E0F3C7-4B75-417A-A94D-7C92E8A72F86}" type="presParOf" srcId="{11437AB8-1013-445C-9948-0737B7E4C694}" destId="{C7D2E910-472B-4053-9AEB-BEAC0B72B6AD}" srcOrd="0" destOrd="0" presId="urn:microsoft.com/office/officeart/2005/8/layout/list1"/>
    <dgm:cxn modelId="{37B22094-EEC1-474B-903F-BB8DC85D2DB4}" type="presParOf" srcId="{11437AB8-1013-445C-9948-0737B7E4C694}" destId="{F32AA19C-FA5E-4C40-95BE-8116D2CA5130}" srcOrd="1" destOrd="0" presId="urn:microsoft.com/office/officeart/2005/8/layout/list1"/>
    <dgm:cxn modelId="{8F748DE5-F877-49AD-BD77-7B862A3EE126}" type="presParOf" srcId="{EF49F35A-C6AF-4BC9-89CC-E23B83257679}" destId="{80CFDA8B-49DE-4143-8A8A-32E97AC9FFF1}" srcOrd="5" destOrd="0" presId="urn:microsoft.com/office/officeart/2005/8/layout/list1"/>
    <dgm:cxn modelId="{C1F56A42-5801-47B1-AEC3-EABA72FBD071}" type="presParOf" srcId="{EF49F35A-C6AF-4BC9-89CC-E23B83257679}" destId="{2EC41213-CD23-49FC-9089-950841215D20}" srcOrd="6" destOrd="0" presId="urn:microsoft.com/office/officeart/2005/8/layout/list1"/>
    <dgm:cxn modelId="{483B2656-C1B1-47D8-8DF2-D0C54BA779EF}" type="presParOf" srcId="{EF49F35A-C6AF-4BC9-89CC-E23B83257679}" destId="{28F88594-F211-43DC-BCE7-5A273AE02E1B}" srcOrd="7" destOrd="0" presId="urn:microsoft.com/office/officeart/2005/8/layout/list1"/>
    <dgm:cxn modelId="{98726E89-7368-426B-ADB0-820791346E80}" type="presParOf" srcId="{EF49F35A-C6AF-4BC9-89CC-E23B83257679}" destId="{1D028C34-14C3-4412-89A6-AA3609013FE7}" srcOrd="8" destOrd="0" presId="urn:microsoft.com/office/officeart/2005/8/layout/list1"/>
    <dgm:cxn modelId="{90CC21C1-F3D9-473E-A1B7-B27C168A1D4B}" type="presParOf" srcId="{1D028C34-14C3-4412-89A6-AA3609013FE7}" destId="{711AC170-DFCA-4030-BC9D-0D260E552F0D}" srcOrd="0" destOrd="0" presId="urn:microsoft.com/office/officeart/2005/8/layout/list1"/>
    <dgm:cxn modelId="{851C6A1F-6FA4-49C7-9DA2-8657AA82090B}" type="presParOf" srcId="{1D028C34-14C3-4412-89A6-AA3609013FE7}" destId="{3ABF4444-6F4E-49DE-9A6D-A3E8EA3C8723}" srcOrd="1" destOrd="0" presId="urn:microsoft.com/office/officeart/2005/8/layout/list1"/>
    <dgm:cxn modelId="{06CABE0F-5041-40E5-8C14-23489737D0AF}" type="presParOf" srcId="{EF49F35A-C6AF-4BC9-89CC-E23B83257679}" destId="{1728B050-EC82-4C6B-83DC-C6072713906A}" srcOrd="9" destOrd="0" presId="urn:microsoft.com/office/officeart/2005/8/layout/list1"/>
    <dgm:cxn modelId="{38DB228B-D5E3-4419-97CB-9B533CA2B9A2}" type="presParOf" srcId="{EF49F35A-C6AF-4BC9-89CC-E23B83257679}" destId="{A43901BE-B2CF-4E18-A905-5EB14941EF2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FA5DC-DABB-4649-968A-197F31150DD9}">
      <dsp:nvSpPr>
        <dsp:cNvPr id="0" name=""/>
        <dsp:cNvSpPr/>
      </dsp:nvSpPr>
      <dsp:spPr>
        <a:xfrm>
          <a:off x="0" y="1090319"/>
          <a:ext cx="69342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BE835-83F9-4605-96F9-30D73FA0B259}">
      <dsp:nvSpPr>
        <dsp:cNvPr id="0" name=""/>
        <dsp:cNvSpPr/>
      </dsp:nvSpPr>
      <dsp:spPr>
        <a:xfrm>
          <a:off x="346371" y="236882"/>
          <a:ext cx="5316808" cy="97151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1" kern="1200" dirty="0">
              <a:solidFill>
                <a:schemeClr val="tx1"/>
              </a:solidFill>
            </a:rPr>
            <a:t>1. Ekološki prihvatljiva metoda ekstrakcije omogućuje usporediv ili viši prinos </a:t>
          </a:r>
          <a:r>
            <a:rPr lang="bs-Latn-BA" sz="1400" b="1" kern="1200" dirty="0" err="1">
              <a:solidFill>
                <a:schemeClr val="tx1"/>
              </a:solidFill>
            </a:rPr>
            <a:t>bioaktivnih</a:t>
          </a:r>
          <a:r>
            <a:rPr lang="bs-Latn-BA" sz="1400" b="1" kern="1200" dirty="0">
              <a:solidFill>
                <a:schemeClr val="tx1"/>
              </a:solidFill>
            </a:rPr>
            <a:t> spojeva iz bio-otpada u odnosu na konvencionalne ekstrakcijske metode</a:t>
          </a:r>
        </a:p>
      </dsp:txBody>
      <dsp:txXfrm>
        <a:off x="393797" y="284308"/>
        <a:ext cx="5221956" cy="876665"/>
      </dsp:txXfrm>
    </dsp:sp>
    <dsp:sp modelId="{010B4492-3869-4F8C-B815-1E5AC5C1D641}">
      <dsp:nvSpPr>
        <dsp:cNvPr id="0" name=""/>
        <dsp:cNvSpPr/>
      </dsp:nvSpPr>
      <dsp:spPr>
        <a:xfrm>
          <a:off x="0" y="2071730"/>
          <a:ext cx="69342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11F74-52BA-41C3-9D1E-0589E0C54121}">
      <dsp:nvSpPr>
        <dsp:cNvPr id="0" name=""/>
        <dsp:cNvSpPr/>
      </dsp:nvSpPr>
      <dsp:spPr>
        <a:xfrm>
          <a:off x="346371" y="1335119"/>
          <a:ext cx="5306479" cy="854691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1" kern="1200" dirty="0">
              <a:solidFill>
                <a:schemeClr val="tx1"/>
              </a:solidFill>
            </a:rPr>
            <a:t>2. Optimizacijom procesnih parametara moguće je značajno povećati učinkovitost ekstrakcije uz smanjenu potrošnju resursa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s-Latn-BA" sz="500" kern="1200" dirty="0"/>
        </a:p>
      </dsp:txBody>
      <dsp:txXfrm>
        <a:off x="388094" y="1376842"/>
        <a:ext cx="5223033" cy="771245"/>
      </dsp:txXfrm>
    </dsp:sp>
    <dsp:sp modelId="{02A813A1-76EC-47CF-AAAD-209AF829E6BE}">
      <dsp:nvSpPr>
        <dsp:cNvPr id="0" name=""/>
        <dsp:cNvSpPr/>
      </dsp:nvSpPr>
      <dsp:spPr>
        <a:xfrm>
          <a:off x="0" y="3175718"/>
          <a:ext cx="69342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172BE-3E4A-4C6D-B641-DE0CE907B111}">
      <dsp:nvSpPr>
        <dsp:cNvPr id="0" name=""/>
        <dsp:cNvSpPr/>
      </dsp:nvSpPr>
      <dsp:spPr>
        <a:xfrm>
          <a:off x="346371" y="2316530"/>
          <a:ext cx="5278450" cy="97726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400" b="1" kern="1200" dirty="0">
              <a:solidFill>
                <a:schemeClr val="tx1"/>
              </a:solidFill>
            </a:rPr>
            <a:t>3. Primjena zelenih rastvarača i alternativnih ekstrakcijskih tehnologija rezultira manjim negativnim uticajem na okoliš u </a:t>
          </a:r>
          <a:r>
            <a:rPr lang="bs-Latn-BA" sz="1400" b="1" kern="1200" dirty="0" err="1">
              <a:solidFill>
                <a:schemeClr val="tx1"/>
              </a:solidFill>
            </a:rPr>
            <a:t>poređenju</a:t>
          </a:r>
          <a:r>
            <a:rPr lang="bs-Latn-BA" sz="1400" b="1" kern="1200" dirty="0">
              <a:solidFill>
                <a:schemeClr val="tx1"/>
              </a:solidFill>
            </a:rPr>
            <a:t> sa tradicionalnim organskim rastvaračima</a:t>
          </a:r>
        </a:p>
      </dsp:txBody>
      <dsp:txXfrm>
        <a:off x="394077" y="2364236"/>
        <a:ext cx="5183038" cy="881855"/>
      </dsp:txXfrm>
    </dsp:sp>
    <dsp:sp modelId="{2188AD1C-FC11-4AE8-8A6D-12AB2AA6EFFD}">
      <dsp:nvSpPr>
        <dsp:cNvPr id="0" name=""/>
        <dsp:cNvSpPr/>
      </dsp:nvSpPr>
      <dsp:spPr>
        <a:xfrm>
          <a:off x="0" y="4031903"/>
          <a:ext cx="69342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D6324-A4A9-4540-8DEF-DF823C59EEF2}">
      <dsp:nvSpPr>
        <dsp:cNvPr id="0" name=""/>
        <dsp:cNvSpPr/>
      </dsp:nvSpPr>
      <dsp:spPr>
        <a:xfrm>
          <a:off x="346371" y="3420518"/>
          <a:ext cx="5419562" cy="72946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500" kern="1200" dirty="0"/>
            <a:t>.</a:t>
          </a:r>
          <a:r>
            <a:rPr lang="bs-Latn-BA" sz="1400" b="1" kern="1200" dirty="0">
              <a:solidFill>
                <a:schemeClr val="tx1"/>
              </a:solidFill>
            </a:rPr>
            <a:t>4. Ekstrakti dobiveni iz bio-otpada ekološki prihvatljivom metodom pokazuju značajnu biološku aktivnost (npr. </a:t>
          </a:r>
          <a:r>
            <a:rPr lang="bs-Latn-BA" sz="1400" b="1" kern="1200" dirty="0" err="1">
              <a:solidFill>
                <a:schemeClr val="tx1"/>
              </a:solidFill>
            </a:rPr>
            <a:t>antioksidativnu</a:t>
          </a:r>
          <a:r>
            <a:rPr lang="bs-Latn-BA" sz="1400" b="1" kern="1200" dirty="0">
              <a:solidFill>
                <a:schemeClr val="tx1"/>
              </a:solidFill>
            </a:rPr>
            <a:t>), u </a:t>
          </a:r>
          <a:r>
            <a:rPr lang="bs-Latn-BA" sz="1400" b="1" kern="1200" dirty="0" err="1">
              <a:solidFill>
                <a:schemeClr val="tx1"/>
              </a:solidFill>
            </a:rPr>
            <a:t>poređenju</a:t>
          </a:r>
          <a:r>
            <a:rPr lang="bs-Latn-BA" sz="1400" b="1" kern="1200" dirty="0">
              <a:solidFill>
                <a:schemeClr val="tx1"/>
              </a:solidFill>
            </a:rPr>
            <a:t> s ekstraktima dobivenim konvencionalnim postupcima</a:t>
          </a:r>
        </a:p>
      </dsp:txBody>
      <dsp:txXfrm>
        <a:off x="381981" y="3456128"/>
        <a:ext cx="5348342" cy="658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926AB-9607-44B3-A65D-16D1A6E60BDD}">
      <dsp:nvSpPr>
        <dsp:cNvPr id="0" name=""/>
        <dsp:cNvSpPr/>
      </dsp:nvSpPr>
      <dsp:spPr>
        <a:xfrm>
          <a:off x="0" y="561022"/>
          <a:ext cx="368012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ADC0F8-601A-4547-A914-58285BB87F9C}">
      <dsp:nvSpPr>
        <dsp:cNvPr id="0" name=""/>
        <dsp:cNvSpPr/>
      </dsp:nvSpPr>
      <dsp:spPr>
        <a:xfrm>
          <a:off x="184006" y="339622"/>
          <a:ext cx="257608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370" tIns="0" rIns="9737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500" kern="1200" dirty="0"/>
            <a:t>126 KOMBINACIJA</a:t>
          </a:r>
          <a:endParaRPr lang="en-US" sz="1500" kern="1200" dirty="0"/>
        </a:p>
      </dsp:txBody>
      <dsp:txXfrm>
        <a:off x="205622" y="361238"/>
        <a:ext cx="2532856" cy="399568"/>
      </dsp:txXfrm>
    </dsp:sp>
    <dsp:sp modelId="{2EC41213-CD23-49FC-9089-950841215D20}">
      <dsp:nvSpPr>
        <dsp:cNvPr id="0" name=""/>
        <dsp:cNvSpPr/>
      </dsp:nvSpPr>
      <dsp:spPr>
        <a:xfrm>
          <a:off x="0" y="1241423"/>
          <a:ext cx="368012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2AA19C-FA5E-4C40-95BE-8116D2CA5130}">
      <dsp:nvSpPr>
        <dsp:cNvPr id="0" name=""/>
        <dsp:cNvSpPr/>
      </dsp:nvSpPr>
      <dsp:spPr>
        <a:xfrm>
          <a:off x="184006" y="1020023"/>
          <a:ext cx="257608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370" tIns="0" rIns="9737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500" kern="1200" dirty="0"/>
            <a:t>9 HBA i 7 HBD</a:t>
          </a:r>
          <a:endParaRPr lang="en-US" sz="1500" kern="1200" dirty="0"/>
        </a:p>
      </dsp:txBody>
      <dsp:txXfrm>
        <a:off x="205622" y="1041639"/>
        <a:ext cx="2532856" cy="399568"/>
      </dsp:txXfrm>
    </dsp:sp>
    <dsp:sp modelId="{A43901BE-B2CF-4E18-A905-5EB14941EF2A}">
      <dsp:nvSpPr>
        <dsp:cNvPr id="0" name=""/>
        <dsp:cNvSpPr/>
      </dsp:nvSpPr>
      <dsp:spPr>
        <a:xfrm>
          <a:off x="0" y="1921823"/>
          <a:ext cx="368012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F4444-6F4E-49DE-9A6D-A3E8EA3C8723}">
      <dsp:nvSpPr>
        <dsp:cNvPr id="0" name=""/>
        <dsp:cNvSpPr/>
      </dsp:nvSpPr>
      <dsp:spPr>
        <a:xfrm>
          <a:off x="184006" y="1700423"/>
          <a:ext cx="2576088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370" tIns="0" rIns="9737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s-Latn-BA" sz="1500" kern="1200" dirty="0"/>
            <a:t>98 FORMIRANIH RASTVARAČA</a:t>
          </a:r>
          <a:endParaRPr lang="en-US" sz="1500" kern="1200" dirty="0"/>
        </a:p>
      </dsp:txBody>
      <dsp:txXfrm>
        <a:off x="205622" y="1722039"/>
        <a:ext cx="253285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0DBD4-A808-47A2-82E7-39323435A57A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EEB9C-CCC2-4E5A-9A48-87F660C8E2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4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EEB9C-CCC2-4E5A-9A48-87F660C8E291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007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EEB9C-CCC2-4E5A-9A48-87F660C8E291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52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EEB9C-CCC2-4E5A-9A48-87F660C8E291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665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EEB9C-CCC2-4E5A-9A48-87F660C8E291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534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296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759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835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092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77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624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690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866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358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408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127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22EC5-E232-4386-8537-1D9E4441639F}" type="datetimeFigureOut">
              <a:rPr lang="hr-HR" smtClean="0"/>
              <a:t>15.1.2026.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E20DC-6249-4E91-8CC4-ACC9601206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050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9525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359156" y="1361504"/>
            <a:ext cx="8462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/>
              <a:t>Optimiziranje</a:t>
            </a:r>
            <a:r>
              <a:rPr lang="en-US" sz="2400" b="1" i="1" dirty="0"/>
              <a:t> </a:t>
            </a:r>
            <a:r>
              <a:rPr lang="en-US" sz="2400" b="1" i="1" dirty="0" err="1"/>
              <a:t>nove</a:t>
            </a:r>
            <a:r>
              <a:rPr lang="en-US" sz="2400" b="1" i="1" dirty="0"/>
              <a:t> </a:t>
            </a:r>
            <a:r>
              <a:rPr lang="en-US" sz="2400" b="1" i="1" dirty="0" err="1"/>
              <a:t>ekološki</a:t>
            </a:r>
            <a:r>
              <a:rPr lang="en-US" sz="2400" b="1" i="1" dirty="0"/>
              <a:t> </a:t>
            </a:r>
            <a:r>
              <a:rPr lang="en-US" sz="2400" b="1" i="1" dirty="0" err="1"/>
              <a:t>prihvatljive</a:t>
            </a:r>
            <a:r>
              <a:rPr lang="en-US" sz="2400" b="1" i="1" dirty="0"/>
              <a:t> </a:t>
            </a:r>
            <a:r>
              <a:rPr lang="en-US" sz="2400" b="1" i="1" dirty="0" err="1"/>
              <a:t>metode</a:t>
            </a:r>
            <a:r>
              <a:rPr lang="en-US" sz="2400" b="1" i="1" dirty="0"/>
              <a:t> za </a:t>
            </a:r>
            <a:r>
              <a:rPr lang="en-US" sz="2400" b="1" i="1" dirty="0" err="1"/>
              <a:t>ekstrakciju</a:t>
            </a:r>
            <a:r>
              <a:rPr lang="en-US" sz="2400" b="1" i="1" dirty="0"/>
              <a:t> </a:t>
            </a:r>
            <a:r>
              <a:rPr lang="en-US" sz="2400" b="1" i="1" dirty="0" err="1"/>
              <a:t>bioaktivnih</a:t>
            </a:r>
            <a:r>
              <a:rPr lang="en-US" sz="2400" b="1" i="1" dirty="0"/>
              <a:t> </a:t>
            </a:r>
            <a:r>
              <a:rPr lang="en-US" sz="2400" b="1" i="1" dirty="0" err="1"/>
              <a:t>spojeva</a:t>
            </a:r>
            <a:r>
              <a:rPr lang="en-US" sz="2400" b="1" i="1" dirty="0"/>
              <a:t> </a:t>
            </a:r>
            <a:r>
              <a:rPr lang="en-US" sz="2400" b="1" i="1" dirty="0" err="1"/>
              <a:t>iz</a:t>
            </a:r>
            <a:r>
              <a:rPr lang="en-US" sz="2400" b="1" i="1" dirty="0"/>
              <a:t> bio-</a:t>
            </a:r>
            <a:r>
              <a:rPr lang="en-US" sz="2400" b="1" i="1" dirty="0" err="1"/>
              <a:t>otpada</a:t>
            </a:r>
            <a:r>
              <a:rPr lang="en-US" sz="2400" b="1" i="1" dirty="0"/>
              <a:t> u </a:t>
            </a:r>
            <a:r>
              <a:rPr lang="en-US" sz="2400" b="1" i="1" dirty="0" err="1"/>
              <a:t>skladu</a:t>
            </a:r>
            <a:r>
              <a:rPr lang="en-US" sz="2400" b="1" i="1" dirty="0"/>
              <a:t> </a:t>
            </a:r>
            <a:r>
              <a:rPr lang="en-US" sz="2400" b="1" i="1" dirty="0" err="1"/>
              <a:t>sa</a:t>
            </a:r>
            <a:r>
              <a:rPr lang="en-US" sz="2400" b="1" i="1" dirty="0"/>
              <a:t> </a:t>
            </a:r>
            <a:r>
              <a:rPr lang="en-US" sz="2400" b="1" i="1" dirty="0" err="1"/>
              <a:t>ciljevima</a:t>
            </a:r>
            <a:r>
              <a:rPr lang="en-US" sz="2400" b="1" i="1" dirty="0"/>
              <a:t> </a:t>
            </a:r>
            <a:r>
              <a:rPr lang="en-US" sz="2400" b="1" i="1" dirty="0" err="1"/>
              <a:t>održivog</a:t>
            </a:r>
            <a:r>
              <a:rPr lang="en-US" sz="2400" b="1" i="1" dirty="0"/>
              <a:t> </a:t>
            </a:r>
            <a:r>
              <a:rPr lang="en-US" sz="2400" b="1" i="1" dirty="0" err="1"/>
              <a:t>razvoja</a:t>
            </a:r>
            <a:endParaRPr lang="en-US" sz="2400" i="1" dirty="0"/>
          </a:p>
        </p:txBody>
      </p:sp>
      <p:sp>
        <p:nvSpPr>
          <p:cNvPr id="8" name="AutoShape 13" descr="Resultado de imagem para chitin&quot;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2" name="Picture 6" descr="Oglasna ploča – Tehnološki fakultet Univerziteta u Tuzli">
            <a:extLst>
              <a:ext uri="{FF2B5EF4-FFF2-40B4-BE49-F238E27FC236}">
                <a16:creationId xmlns:a16="http://schemas.microsoft.com/office/drawing/2014/main" id="{DD783A85-9EE6-4E68-988F-8209EF97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2721" r="2856" b="22748"/>
          <a:stretch>
            <a:fillRect/>
          </a:stretch>
        </p:blipFill>
        <p:spPr bwMode="auto">
          <a:xfrm>
            <a:off x="15551" y="133615"/>
            <a:ext cx="1873778" cy="607719"/>
          </a:xfrm>
          <a:prstGeom prst="rect">
            <a:avLst/>
          </a:prstGeom>
          <a:noFill/>
        </p:spPr>
      </p:pic>
      <p:pic>
        <p:nvPicPr>
          <p:cNvPr id="2050" name="Picture 2" descr="Vlada Federacije Bosne i Hercegovine | FMON: Nova akademska 2023/2024.  godina u Federaciji BiH">
            <a:extLst>
              <a:ext uri="{FF2B5EF4-FFF2-40B4-BE49-F238E27FC236}">
                <a16:creationId xmlns:a16="http://schemas.microsoft.com/office/drawing/2014/main" id="{E909A019-78AF-4C2B-9893-AB7D49BB1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23050" r="20962" b="25887"/>
          <a:stretch/>
        </p:blipFill>
        <p:spPr bwMode="auto">
          <a:xfrm>
            <a:off x="3428987" y="100623"/>
            <a:ext cx="2286025" cy="6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729A7-ACA5-4B54-ADC7-88996DC92D3D}"/>
              </a:ext>
            </a:extLst>
          </p:cNvPr>
          <p:cNvSpPr txBox="1"/>
          <p:nvPr/>
        </p:nvSpPr>
        <p:spPr>
          <a:xfrm>
            <a:off x="2359867" y="522094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dirty="0"/>
              <a:t>Tuzla, 19.januar 2026. godina</a:t>
            </a:r>
          </a:p>
        </p:txBody>
      </p:sp>
      <p:pic>
        <p:nvPicPr>
          <p:cNvPr id="3074" name="Picture 2" descr="Prirodno-matematički fakultet Tuzla | Tuzla">
            <a:extLst>
              <a:ext uri="{FF2B5EF4-FFF2-40B4-BE49-F238E27FC236}">
                <a16:creationId xmlns:a16="http://schemas.microsoft.com/office/drawing/2014/main" id="{F721C742-8317-4199-A28B-71F34195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04" y="6614"/>
            <a:ext cx="811476" cy="8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DCF1F-6166-43FF-92EA-FF17E0F9D7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50" y="2628900"/>
            <a:ext cx="3579834" cy="2235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5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5"/>
    </mc:Choice>
    <mc:Fallback xmlns="">
      <p:transition spd="slow" advTm="151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4C804C-C646-4BDB-AC04-EC7141261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52500"/>
            <a:ext cx="4413262" cy="2692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C0DBA-6DB1-4AE2-8E67-8AD376C93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52500"/>
            <a:ext cx="3624572" cy="2692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D2BDF-27FD-474F-995A-D29A68216D38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A5A03C-E5AC-4AA7-81C7-6BD1A97EB032}"/>
              </a:ext>
            </a:extLst>
          </p:cNvPr>
          <p:cNvCxnSpPr>
            <a:cxnSpLocks/>
          </p:cNvCxnSpPr>
          <p:nvPr/>
        </p:nvCxnSpPr>
        <p:spPr>
          <a:xfrm flipV="1">
            <a:off x="0" y="635000"/>
            <a:ext cx="9144000" cy="1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551FF8B-9D5D-4F42-BFF3-5FE87E7B689F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8F054-6170-4163-B886-366B3C46854E}"/>
              </a:ext>
            </a:extLst>
          </p:cNvPr>
          <p:cNvSpPr/>
          <p:nvPr/>
        </p:nvSpPr>
        <p:spPr>
          <a:xfrm>
            <a:off x="152400" y="99469"/>
            <a:ext cx="356245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880" b="1" i="1" dirty="0"/>
              <a:t>Dosadašnje aktivnosti</a:t>
            </a:r>
            <a:endParaRPr lang="bs-Latn-BA" sz="2880" dirty="0"/>
          </a:p>
        </p:txBody>
      </p:sp>
    </p:spTree>
    <p:extLst>
      <p:ext uri="{BB962C8B-B14F-4D97-AF65-F5344CB8AC3E}">
        <p14:creationId xmlns:p14="http://schemas.microsoft.com/office/powerpoint/2010/main" val="24813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DB67-5893-4060-8DD4-ADB3E9B5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968"/>
            <a:ext cx="8229600" cy="305065"/>
          </a:xfrm>
        </p:spPr>
        <p:txBody>
          <a:bodyPr>
            <a:normAutofit fontScale="90000"/>
          </a:bodyPr>
          <a:lstStyle/>
          <a:p>
            <a:pPr algn="l"/>
            <a:r>
              <a:rPr lang="bs-Latn-BA" sz="2700" b="1" i="1" dirty="0">
                <a:latin typeface="+mn-lt"/>
              </a:rPr>
              <a:t>Očekivani rezultati </a:t>
            </a:r>
            <a:r>
              <a:rPr lang="bs-Latn-BA" sz="2700" b="1" i="1" dirty="0" err="1">
                <a:latin typeface="+mn-lt"/>
              </a:rPr>
              <a:t>istraživanja</a:t>
            </a:r>
            <a:endParaRPr lang="bs-Latn-BA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ACE52-306D-49BA-B22B-F28F794A2F69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84D6B-4656-494B-8AC0-A7FA946918EA}"/>
              </a:ext>
            </a:extLst>
          </p:cNvPr>
          <p:cNvCxnSpPr>
            <a:cxnSpLocks/>
          </p:cNvCxnSpPr>
          <p:nvPr/>
        </p:nvCxnSpPr>
        <p:spPr>
          <a:xfrm>
            <a:off x="0" y="635000"/>
            <a:ext cx="8839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6B74BAE-E167-468F-9397-1CAD6F10FAA2}"/>
              </a:ext>
            </a:extLst>
          </p:cNvPr>
          <p:cNvSpPr/>
          <p:nvPr/>
        </p:nvSpPr>
        <p:spPr>
          <a:xfrm>
            <a:off x="342900" y="845795"/>
            <a:ext cx="8458200" cy="4342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sr-Latn-RS" altLang="sr-Latn-RS" sz="2400" i="1" dirty="0">
                <a:latin typeface="+mj-lt"/>
              </a:rPr>
              <a:t>Razvoj i optimiziranje ekološki prihvatljive metoda ekstrakcije </a:t>
            </a:r>
            <a:r>
              <a:rPr lang="sr-Latn-RS" altLang="sr-Latn-RS" sz="2400" i="1" dirty="0" err="1">
                <a:latin typeface="+mj-lt"/>
              </a:rPr>
              <a:t>bioaktivnih</a:t>
            </a:r>
            <a:r>
              <a:rPr lang="sr-Latn-RS" altLang="sr-Latn-RS" sz="2400" i="1" dirty="0">
                <a:latin typeface="+mj-lt"/>
              </a:rPr>
              <a:t> spojeva iz odabranih vrsta bio-otpada uz </a:t>
            </a:r>
            <a:r>
              <a:rPr lang="bs-Latn-BA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uspostavljanja optimalnih ekstrakcijskih parametara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s-Latn-BA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Postizanja visoke efikasnosti ekstrakcije iz što većeg broja uzoraka bio-otpada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sr-Latn-RS" altLang="sr-Latn-RS" sz="2400" i="1" dirty="0">
                <a:latin typeface="+mj-lt"/>
              </a:rPr>
              <a:t>Potvrđivanje biološke aktivnosti dobivenih spojeva (npr. </a:t>
            </a:r>
            <a:r>
              <a:rPr lang="sr-Latn-RS" altLang="sr-Latn-RS" sz="2400" i="1" dirty="0" err="1">
                <a:latin typeface="+mj-lt"/>
              </a:rPr>
              <a:t>antioksidativna</a:t>
            </a:r>
            <a:r>
              <a:rPr lang="sr-Latn-RS" altLang="sr-Latn-RS" sz="2400" i="1" dirty="0">
                <a:latin typeface="+mj-lt"/>
              </a:rPr>
              <a:t>), pogodnih za daljnju </a:t>
            </a:r>
            <a:r>
              <a:rPr lang="sr-Latn-RS" altLang="sr-Latn-RS" sz="2400" i="1" dirty="0" err="1">
                <a:latin typeface="+mj-lt"/>
              </a:rPr>
              <a:t>primjenu</a:t>
            </a:r>
            <a:endParaRPr lang="sr-Latn-RS" altLang="sr-Latn-RS" sz="2400" i="1" dirty="0">
              <a:latin typeface="+mj-lt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sr-Latn-RS" altLang="sr-Latn-RS" sz="2400" i="1" dirty="0">
                <a:latin typeface="+mj-lt"/>
              </a:rPr>
              <a:t>Doprinos valorizaciji bio-otpada,</a:t>
            </a:r>
            <a:r>
              <a:rPr lang="bs-Latn-BA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pozitivnom uticaju na okoliš,</a:t>
            </a:r>
            <a:r>
              <a:rPr lang="sr-Latn-RS" altLang="sr-Latn-RS" sz="2400" i="1" dirty="0">
                <a:latin typeface="+mj-lt"/>
              </a:rPr>
              <a:t> uz ostvarivanju ciljeva održivog razvoja (posebno SDG 9, 12 i 13).</a:t>
            </a:r>
            <a:endParaRPr lang="bs-Latn-BA" sz="2400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s-Latn-B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27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942A3-78D4-4796-832B-479FC8480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9969"/>
            <a:ext cx="8077200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bs-Latn-BA" sz="24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bs-Latn-BA" sz="2400" i="1" dirty="0"/>
              <a:t>Nabavka dodatne laboratorijske opreme (centrifuge, </a:t>
            </a:r>
            <a:r>
              <a:rPr lang="bs-Latn-BA" sz="2400" i="1" dirty="0" err="1"/>
              <a:t>mješalice</a:t>
            </a:r>
            <a:r>
              <a:rPr lang="bs-Latn-BA" sz="2400" i="1" dirty="0"/>
              <a:t>, </a:t>
            </a:r>
            <a:r>
              <a:rPr lang="bs-Latn-BA" sz="2400" i="1" dirty="0" err="1"/>
              <a:t>vorteks</a:t>
            </a:r>
            <a:r>
              <a:rPr lang="bs-Latn-BA" sz="2400" i="1" dirty="0"/>
              <a:t> 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s-Latn-BA" sz="2400" i="1" dirty="0"/>
              <a:t>Nabavka hemikalija i laboratorijskog pribora za potrebe </a:t>
            </a:r>
            <a:r>
              <a:rPr lang="bs-Latn-BA" sz="2400" i="1" dirty="0" err="1"/>
              <a:t>izvođenja</a:t>
            </a:r>
            <a:r>
              <a:rPr lang="bs-Latn-BA" sz="2400" i="1" dirty="0"/>
              <a:t> eksperimenta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s-Latn-BA" sz="2400" i="1" dirty="0"/>
              <a:t>Odbrana magistarskog rada (završnog rada na II ciklusu) Dženane Jugović (član projektnog tima)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s-Latn-BA" sz="2400" i="1" dirty="0"/>
              <a:t>Objavljivanje najmanje jednog naučnog rada u  časopisu indeksiranom u relevantnoj naučnoj bazi</a:t>
            </a:r>
          </a:p>
          <a:p>
            <a:pPr>
              <a:buFont typeface="Wingdings" panose="05000000000000000000" pitchFamily="2" charset="2"/>
              <a:buChar char="ü"/>
            </a:pPr>
            <a:endParaRPr lang="bs-Latn-BA" sz="2400" dirty="0"/>
          </a:p>
          <a:p>
            <a:pPr>
              <a:buFont typeface="Wingdings" panose="05000000000000000000" pitchFamily="2" charset="2"/>
              <a:buChar char="ü"/>
            </a:pPr>
            <a:endParaRPr lang="bs-Latn-BA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37AA87-9530-4DBD-8A4E-000CFE9910CF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D00373-913B-4E9C-A720-FC001E30189F}"/>
              </a:ext>
            </a:extLst>
          </p:cNvPr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8E74092-3A36-417D-A88A-380AADC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64968"/>
            <a:ext cx="8229600" cy="305065"/>
          </a:xfrm>
        </p:spPr>
        <p:txBody>
          <a:bodyPr>
            <a:normAutofit fontScale="90000"/>
          </a:bodyPr>
          <a:lstStyle/>
          <a:p>
            <a:pPr algn="l"/>
            <a:r>
              <a:rPr lang="bs-Latn-BA" sz="2700" b="1" i="1" dirty="0">
                <a:latin typeface="+mn-lt"/>
              </a:rPr>
              <a:t>Očekivani finalni rezultati realizacije projekta</a:t>
            </a:r>
            <a:r>
              <a:rPr lang="bs-Latn-BA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78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B19F58-7729-41F0-9C04-9826F641996B}"/>
              </a:ext>
            </a:extLst>
          </p:cNvPr>
          <p:cNvSpPr/>
          <p:nvPr/>
        </p:nvSpPr>
        <p:spPr>
          <a:xfrm>
            <a:off x="2667000" y="2095500"/>
            <a:ext cx="3466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3600" dirty="0"/>
              <a:t>HVALA NA PAŽNJI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DC0E53-DFE6-4736-B661-CAE79A3C50B6}"/>
              </a:ext>
            </a:extLst>
          </p:cNvPr>
          <p:cNvCxnSpPr/>
          <p:nvPr/>
        </p:nvCxnSpPr>
        <p:spPr>
          <a:xfrm>
            <a:off x="0" y="9525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49145C0-EB7E-4F72-9E9C-AD2217C27FDA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564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C3627A-9B05-4A3C-9982-72850E730BC1}"/>
              </a:ext>
            </a:extLst>
          </p:cNvPr>
          <p:cNvCxnSpPr/>
          <p:nvPr/>
        </p:nvCxnSpPr>
        <p:spPr>
          <a:xfrm>
            <a:off x="-1" y="712393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7E98BEC-EFCA-41A8-9E4C-B8555F387E32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D3F1E-FFC9-4658-AEDB-671AB50D0C77}"/>
              </a:ext>
            </a:extLst>
          </p:cNvPr>
          <p:cNvSpPr txBox="1"/>
          <p:nvPr/>
        </p:nvSpPr>
        <p:spPr>
          <a:xfrm>
            <a:off x="76200" y="1071293"/>
            <a:ext cx="61712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>
                <a:solidFill>
                  <a:schemeClr val="accent3">
                    <a:lumMod val="75000"/>
                  </a:schemeClr>
                </a:solidFill>
              </a:rPr>
              <a:t>Voditelj projekta: </a:t>
            </a:r>
          </a:p>
          <a:p>
            <a:endParaRPr lang="bs-Latn-BA" dirty="0"/>
          </a:p>
          <a:p>
            <a:r>
              <a:rPr lang="bs-Latn-BA" dirty="0"/>
              <a:t>Dr.sc. </a:t>
            </a:r>
            <a:r>
              <a:rPr lang="bs-Latn-BA" dirty="0" err="1"/>
              <a:t>Mersiha</a:t>
            </a:r>
            <a:r>
              <a:rPr lang="bs-Latn-BA" dirty="0"/>
              <a:t> </a:t>
            </a:r>
            <a:r>
              <a:rPr lang="bs-Latn-BA" dirty="0" err="1"/>
              <a:t>Suljkanović</a:t>
            </a:r>
            <a:r>
              <a:rPr lang="bs-Latn-BA" dirty="0"/>
              <a:t>, redovni profesor</a:t>
            </a:r>
          </a:p>
          <a:p>
            <a:endParaRPr lang="bs-Latn-BA" dirty="0"/>
          </a:p>
          <a:p>
            <a:r>
              <a:rPr lang="bs-Latn-BA" dirty="0">
                <a:solidFill>
                  <a:schemeClr val="accent6">
                    <a:lumMod val="75000"/>
                  </a:schemeClr>
                </a:solidFill>
              </a:rPr>
              <a:t>Učesnici na projektu:</a:t>
            </a:r>
          </a:p>
          <a:p>
            <a:endParaRPr lang="bs-Latn-BA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bs-Latn-BA" dirty="0"/>
              <a:t>Dr.sc. Jasmin Suljagić, redovni profesor</a:t>
            </a:r>
          </a:p>
          <a:p>
            <a:pPr marL="342900" indent="-342900">
              <a:buFont typeface="+mj-lt"/>
              <a:buAutoNum type="arabicPeriod"/>
            </a:pPr>
            <a:r>
              <a:rPr lang="bs-Latn-BA" dirty="0"/>
              <a:t>Dr.sc. Edita Bjelić, viši asistent</a:t>
            </a:r>
          </a:p>
          <a:p>
            <a:pPr marL="342900" indent="-342900">
              <a:buFont typeface="+mj-lt"/>
              <a:buAutoNum type="arabicPeriod"/>
            </a:pPr>
            <a:r>
              <a:rPr lang="bs-Latn-BA" dirty="0"/>
              <a:t>MA Amela Kusur, viši asistent (student III ciklusa studija)</a:t>
            </a:r>
          </a:p>
          <a:p>
            <a:pPr marL="342900" indent="-342900">
              <a:buFont typeface="+mj-lt"/>
              <a:buAutoNum type="arabicPeriod"/>
            </a:pPr>
            <a:r>
              <a:rPr lang="bs-Latn-BA" dirty="0"/>
              <a:t>MA </a:t>
            </a:r>
            <a:r>
              <a:rPr lang="bs-Latn-BA" dirty="0" err="1"/>
              <a:t>Sedina</a:t>
            </a:r>
            <a:r>
              <a:rPr lang="bs-Latn-BA" dirty="0"/>
              <a:t> Hodžić, asistent</a:t>
            </a:r>
          </a:p>
          <a:p>
            <a:pPr marL="342900" indent="-342900">
              <a:buFont typeface="+mj-lt"/>
              <a:buAutoNum type="arabicPeriod"/>
            </a:pPr>
            <a:r>
              <a:rPr lang="bs-Latn-BA" dirty="0"/>
              <a:t>Dr.sc. Hana Alihodžić, asistent</a:t>
            </a:r>
          </a:p>
          <a:p>
            <a:pPr marL="342900" indent="-342900">
              <a:buFont typeface="+mj-lt"/>
              <a:buAutoNum type="arabicPeriod"/>
            </a:pPr>
            <a:r>
              <a:rPr lang="bs-Latn-BA" dirty="0"/>
              <a:t>Dženana Jugović, </a:t>
            </a:r>
            <a:r>
              <a:rPr lang="bs-Latn-BA" dirty="0" err="1"/>
              <a:t>Bachelor</a:t>
            </a:r>
            <a:r>
              <a:rPr lang="bs-Latn-BA" dirty="0"/>
              <a:t> Hemije (student II ciklusa studija)</a:t>
            </a:r>
          </a:p>
          <a:p>
            <a:endParaRPr lang="bs-Latn-BA" dirty="0"/>
          </a:p>
          <a:p>
            <a:endParaRPr lang="bs-Latn-B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A9C3E6-E32D-4CC0-B095-C9523F90ED20}"/>
              </a:ext>
            </a:extLst>
          </p:cNvPr>
          <p:cNvSpPr/>
          <p:nvPr/>
        </p:nvSpPr>
        <p:spPr>
          <a:xfrm>
            <a:off x="-1" y="125364"/>
            <a:ext cx="2862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b="1" i="1" dirty="0"/>
              <a:t>Projektni tim:</a:t>
            </a:r>
          </a:p>
        </p:txBody>
      </p:sp>
    </p:spTree>
    <p:extLst>
      <p:ext uri="{BB962C8B-B14F-4D97-AF65-F5344CB8AC3E}">
        <p14:creationId xmlns:p14="http://schemas.microsoft.com/office/powerpoint/2010/main" val="103115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866" y="71832"/>
            <a:ext cx="86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/>
              <a:t>Predmet istraživanja</a:t>
            </a:r>
            <a:r>
              <a:rPr lang="bs-Latn-BA" sz="2400" b="1" i="1" dirty="0"/>
              <a:t> </a:t>
            </a:r>
            <a:endParaRPr lang="hr-HR" sz="2400" b="1" i="1" dirty="0"/>
          </a:p>
        </p:txBody>
      </p:sp>
      <p:cxnSp>
        <p:nvCxnSpPr>
          <p:cNvPr id="10" name="Straight Connector 23"/>
          <p:cNvCxnSpPr/>
          <p:nvPr/>
        </p:nvCxnSpPr>
        <p:spPr>
          <a:xfrm>
            <a:off x="-13063" y="5385163"/>
            <a:ext cx="9144000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220A56-79FE-4B0B-B24B-D7E27D89D715}"/>
              </a:ext>
            </a:extLst>
          </p:cNvPr>
          <p:cNvSpPr txBox="1"/>
          <p:nvPr/>
        </p:nvSpPr>
        <p:spPr>
          <a:xfrm>
            <a:off x="3200400" y="4152900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aseline="30000" dirty="0">
                <a:solidFill>
                  <a:srgbClr val="FFFFCC"/>
                </a:solidFill>
              </a:rPr>
              <a:t>1</a:t>
            </a:r>
            <a:endParaRPr lang="en-US" sz="1200" baseline="30000" dirty="0">
              <a:solidFill>
                <a:srgbClr val="FFFF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050" name="Picture 2" descr="Transitioning to a circular food economy: the solution for food waste and  food loss? - EIT Food">
            <a:extLst>
              <a:ext uri="{FF2B5EF4-FFF2-40B4-BE49-F238E27FC236}">
                <a16:creationId xmlns:a16="http://schemas.microsoft.com/office/drawing/2014/main" id="{62E21EEC-0261-441F-B70D-3DBB30F5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91" y="674447"/>
            <a:ext cx="5800409" cy="46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58FE9-FFE5-4A88-B764-EE4207F02A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8" t="60781" r="1818" b="1824"/>
          <a:stretch/>
        </p:blipFill>
        <p:spPr>
          <a:xfrm>
            <a:off x="90866" y="3558201"/>
            <a:ext cx="2804733" cy="1790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06ED40-65F8-4E7E-96EA-58E033765314}"/>
              </a:ext>
            </a:extLst>
          </p:cNvPr>
          <p:cNvSpPr txBox="1"/>
          <p:nvPr/>
        </p:nvSpPr>
        <p:spPr>
          <a:xfrm>
            <a:off x="119889" y="703684"/>
            <a:ext cx="2878915" cy="28761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bs-Latn-BA" sz="1350" dirty="0">
                <a:latin typeface="+mj-lt"/>
              </a:rPr>
              <a:t> Direktan uticaj i povezanost sa svih 17. ciljeva održivog razvoja (</a:t>
            </a:r>
            <a:r>
              <a:rPr lang="bs-Latn-BA" sz="1350" dirty="0" err="1">
                <a:latin typeface="+mj-lt"/>
              </a:rPr>
              <a:t>SDGs</a:t>
            </a:r>
            <a:r>
              <a:rPr lang="bs-Latn-BA" sz="1350" dirty="0">
                <a:latin typeface="+mj-lt"/>
              </a:rPr>
              <a:t>)</a:t>
            </a:r>
          </a:p>
          <a:p>
            <a:endParaRPr lang="bs-Latn-BA" sz="1350" dirty="0"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bs-Latn-BA" sz="1260" dirty="0">
                <a:latin typeface="Calibri" panose="020F0502020204030204" pitchFamily="34" charset="0"/>
              </a:rPr>
              <a:t>Najveći uticaj:</a:t>
            </a:r>
          </a:p>
          <a:p>
            <a:r>
              <a:rPr lang="bs-Latn-BA" sz="1260" dirty="0">
                <a:solidFill>
                  <a:srgbClr val="00B050"/>
                </a:solidFill>
                <a:latin typeface="Calibri" panose="020F0502020204030204" pitchFamily="34" charset="0"/>
              </a:rPr>
              <a:t>SDG 9</a:t>
            </a:r>
            <a:r>
              <a:rPr lang="bs-Latn-BA" sz="1260" dirty="0">
                <a:latin typeface="Calibri" panose="020F0502020204030204" pitchFamily="34" charset="0"/>
              </a:rPr>
              <a:t> Poticanje inovacija i razvoja održivih industrijskih tehnologija</a:t>
            </a:r>
          </a:p>
          <a:p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SDG-</a:t>
            </a:r>
            <a:r>
              <a:rPr lang="bs-Latn-BA" sz="1260" dirty="0">
                <a:solidFill>
                  <a:srgbClr val="00B050"/>
                </a:solidFill>
                <a:latin typeface="Calibri" panose="020F0502020204030204" pitchFamily="34" charset="0"/>
              </a:rPr>
              <a:t>12</a:t>
            </a:r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vi-VN" sz="1260" dirty="0">
                <a:latin typeface="Calibri" panose="020F0502020204030204" pitchFamily="34" charset="0"/>
              </a:rPr>
              <a:t>Odgovorna potrošnja i proizvodnja</a:t>
            </a:r>
            <a:endParaRPr lang="bs-Latn-BA" sz="1260" dirty="0">
              <a:latin typeface="Calibri" panose="020F0502020204030204" pitchFamily="34" charset="0"/>
            </a:endParaRPr>
          </a:p>
          <a:p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SDG-13</a:t>
            </a:r>
            <a:r>
              <a:rPr lang="vi-VN" sz="1260" dirty="0">
                <a:latin typeface="Calibri" panose="020F0502020204030204" pitchFamily="34" charset="0"/>
              </a:rPr>
              <a:t> Klimatska akcija</a:t>
            </a:r>
            <a:endParaRPr lang="bs-Latn-BA" sz="1260" dirty="0">
              <a:latin typeface="Calibri" panose="020F0502020204030204" pitchFamily="34" charset="0"/>
            </a:endParaRPr>
          </a:p>
          <a:p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SDG-1</a:t>
            </a:r>
            <a:r>
              <a:rPr lang="bs-Latn-BA" sz="1260" dirty="0">
                <a:solidFill>
                  <a:srgbClr val="00B050"/>
                </a:solidFill>
                <a:latin typeface="Calibri" panose="020F0502020204030204" pitchFamily="34" charset="0"/>
              </a:rPr>
              <a:t>4 </a:t>
            </a:r>
            <a:r>
              <a:rPr lang="bs-Latn-BA" sz="1260" dirty="0">
                <a:latin typeface="Calibri" panose="020F0502020204030204" pitchFamily="34" charset="0"/>
              </a:rPr>
              <a:t>Život pod vodom </a:t>
            </a:r>
            <a:r>
              <a:rPr lang="vi-VN" sz="1260" dirty="0">
                <a:latin typeface="Calibri" panose="020F0502020204030204" pitchFamily="34" charset="0"/>
              </a:rPr>
              <a:t>  </a:t>
            </a:r>
            <a:endParaRPr lang="bs-Latn-BA" sz="1260" dirty="0">
              <a:latin typeface="Calibri" panose="020F0502020204030204" pitchFamily="34" charset="0"/>
            </a:endParaRPr>
          </a:p>
          <a:p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SDG-1</a:t>
            </a:r>
            <a:r>
              <a:rPr lang="bs-Latn-BA" sz="1260" dirty="0">
                <a:solidFill>
                  <a:srgbClr val="00B050"/>
                </a:solidFill>
                <a:latin typeface="Calibri" panose="020F0502020204030204" pitchFamily="34" charset="0"/>
              </a:rPr>
              <a:t>5</a:t>
            </a:r>
            <a:r>
              <a:rPr lang="vi-VN" sz="126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bs-Latn-BA" sz="1260" dirty="0">
                <a:latin typeface="Calibri" panose="020F0502020204030204" pitchFamily="34" charset="0"/>
              </a:rPr>
              <a:t>Život na kopnu</a:t>
            </a:r>
          </a:p>
          <a:p>
            <a:endParaRPr lang="bs-Latn-BA" sz="126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bs-Latn-BA" sz="1350" dirty="0">
                <a:latin typeface="+mj-lt"/>
              </a:rPr>
              <a:t> </a:t>
            </a:r>
            <a:r>
              <a:rPr lang="vi-VN" sz="1350" dirty="0">
                <a:latin typeface="+mj-lt"/>
              </a:rPr>
              <a:t>značajan doprinos cirkularnoj </a:t>
            </a:r>
            <a:r>
              <a:rPr lang="bs-Latn-BA" sz="1350" dirty="0">
                <a:latin typeface="+mj-lt"/>
              </a:rPr>
              <a:t> </a:t>
            </a:r>
            <a:r>
              <a:rPr lang="bs-Latn-BA" sz="1350" dirty="0">
                <a:latin typeface="+mj-lt"/>
                <a:cs typeface="Arial" panose="020B0604020202020204" pitchFamily="34" charset="0"/>
              </a:rPr>
              <a:t>bio</a:t>
            </a:r>
            <a:r>
              <a:rPr lang="vi-VN" sz="1350" dirty="0">
                <a:latin typeface="+mj-lt"/>
                <a:cs typeface="Arial" panose="020B0604020202020204" pitchFamily="34" charset="0"/>
              </a:rPr>
              <a:t>ekonomiji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76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23"/>
    </mc:Choice>
    <mc:Fallback xmlns="">
      <p:transition spd="slow" advTm="1786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TextBox 6"/>
          <p:cNvSpPr txBox="1"/>
          <p:nvPr/>
        </p:nvSpPr>
        <p:spPr>
          <a:xfrm>
            <a:off x="1" y="78232"/>
            <a:ext cx="2798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b="1" i="1" dirty="0"/>
              <a:t>Predmet </a:t>
            </a:r>
            <a:r>
              <a:rPr lang="bs-Latn-BA" sz="2400" b="1" i="1" dirty="0" err="1"/>
              <a:t>istraživanja</a:t>
            </a:r>
            <a:endParaRPr lang="hr-HR" sz="240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E3B1D-0821-4426-8771-35C6000C8115}"/>
              </a:ext>
            </a:extLst>
          </p:cNvPr>
          <p:cNvSpPr/>
          <p:nvPr/>
        </p:nvSpPr>
        <p:spPr>
          <a:xfrm>
            <a:off x="636799" y="894944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400" dirty="0"/>
              <a:t>Bio-o</a:t>
            </a:r>
            <a:r>
              <a:rPr lang="en-US" sz="1400" dirty="0" err="1"/>
              <a:t>tpad</a:t>
            </a:r>
            <a:r>
              <a:rPr lang="en-US" sz="1400" dirty="0"/>
              <a:t> je </a:t>
            </a:r>
            <a:r>
              <a:rPr lang="en-US" sz="1400" dirty="0" err="1"/>
              <a:t>bogat</a:t>
            </a:r>
            <a:r>
              <a:rPr lang="en-US" sz="1400" dirty="0"/>
              <a:t> </a:t>
            </a:r>
            <a:r>
              <a:rPr lang="en-US" sz="1400" dirty="0" err="1"/>
              <a:t>drugom</a:t>
            </a:r>
            <a:r>
              <a:rPr lang="en-US" sz="1400" dirty="0"/>
              <a:t> </a:t>
            </a:r>
            <a:r>
              <a:rPr lang="en-US" sz="1400" dirty="0" err="1"/>
              <a:t>klasom</a:t>
            </a:r>
            <a:r>
              <a:rPr lang="en-US" sz="1400" dirty="0"/>
              <a:t> </a:t>
            </a:r>
            <a:r>
              <a:rPr lang="en-US" sz="1400" dirty="0" err="1"/>
              <a:t>spojeva</a:t>
            </a:r>
            <a:r>
              <a:rPr lang="en-US" sz="1400" dirty="0"/>
              <a:t> </a:t>
            </a:r>
            <a:r>
              <a:rPr lang="en-US" sz="1400" dirty="0" err="1"/>
              <a:t>koji</a:t>
            </a:r>
            <a:r>
              <a:rPr lang="en-US" sz="1400" dirty="0"/>
              <a:t> se </a:t>
            </a:r>
            <a:r>
              <a:rPr lang="en-US" sz="1400" dirty="0" err="1"/>
              <a:t>mogu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trebaju</a:t>
            </a:r>
            <a:r>
              <a:rPr lang="en-US" sz="1400" dirty="0"/>
              <a:t> </a:t>
            </a:r>
            <a:r>
              <a:rPr lang="en-US" sz="1400" dirty="0" err="1"/>
              <a:t>transformirati</a:t>
            </a:r>
            <a:r>
              <a:rPr lang="en-US" sz="1400" dirty="0"/>
              <a:t> u </a:t>
            </a:r>
            <a:r>
              <a:rPr lang="en-US" sz="1400" dirty="0" err="1"/>
              <a:t>vrijedne</a:t>
            </a:r>
            <a:r>
              <a:rPr lang="en-US" sz="1400" dirty="0"/>
              <a:t> </a:t>
            </a:r>
            <a:r>
              <a:rPr lang="en-US" sz="1400" dirty="0" err="1"/>
              <a:t>hemikalije</a:t>
            </a:r>
            <a:r>
              <a:rPr lang="en-US" sz="1400" dirty="0"/>
              <a:t>/</a:t>
            </a:r>
            <a:r>
              <a:rPr lang="en-US" sz="1400" dirty="0" err="1"/>
              <a:t>proizvode</a:t>
            </a:r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1F5102-5140-4B6D-8E9F-C9DD53A82D41}"/>
              </a:ext>
            </a:extLst>
          </p:cNvPr>
          <p:cNvGrpSpPr/>
          <p:nvPr/>
        </p:nvGrpSpPr>
        <p:grpSpPr>
          <a:xfrm>
            <a:off x="5271179" y="665540"/>
            <a:ext cx="3608067" cy="2985445"/>
            <a:chOff x="5271179" y="696760"/>
            <a:chExt cx="3608067" cy="29854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515014-327B-49CB-82D1-B9F052E69688}"/>
                </a:ext>
              </a:extLst>
            </p:cNvPr>
            <p:cNvGrpSpPr/>
            <p:nvPr/>
          </p:nvGrpSpPr>
          <p:grpSpPr>
            <a:xfrm>
              <a:off x="5852791" y="1027116"/>
              <a:ext cx="2391417" cy="2297973"/>
              <a:chOff x="762717" y="722"/>
              <a:chExt cx="4570564" cy="444355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4E9951-EF85-4D52-B9EA-C470102A8A03}"/>
                  </a:ext>
                </a:extLst>
              </p:cNvPr>
              <p:cNvSpPr/>
              <p:nvPr/>
            </p:nvSpPr>
            <p:spPr>
              <a:xfrm>
                <a:off x="762717" y="722"/>
                <a:ext cx="4570564" cy="4443550"/>
              </a:xfrm>
              <a:prstGeom prst="ellipse">
                <a:avLst/>
              </a:prstGeom>
              <a:blipFill rotWithShape="0">
                <a:blip r:embed="rId4"/>
                <a:srcRect/>
                <a:stretch>
                  <a:fillRect l="-28000" r="-28000"/>
                </a:stretch>
              </a:blipFill>
              <a:ln w="6350"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2008B17B-8941-4245-B1BB-FAA0D4134769}"/>
                  </a:ext>
                </a:extLst>
              </p:cNvPr>
              <p:cNvSpPr txBox="1"/>
              <p:nvPr/>
            </p:nvSpPr>
            <p:spPr>
              <a:xfrm>
                <a:off x="1432061" y="651464"/>
                <a:ext cx="3524366" cy="31420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bs-Latn-BA" sz="32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Bio-otpad</a:t>
                </a:r>
                <a:endParaRPr lang="en-US" sz="3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9182BB-1AAD-4FCE-B2B2-38285C0812A8}"/>
                </a:ext>
              </a:extLst>
            </p:cNvPr>
            <p:cNvSpPr txBox="1"/>
            <p:nvPr/>
          </p:nvSpPr>
          <p:spPr>
            <a:xfrm>
              <a:off x="5271179" y="1209757"/>
              <a:ext cx="758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400" dirty="0"/>
                <a:t>Protein</a:t>
              </a:r>
              <a:r>
                <a:rPr lang="bs-Latn-BA" sz="1400" dirty="0"/>
                <a:t>i</a:t>
              </a:r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634E72-2D07-4202-ACEA-730D1E8A53F5}"/>
                </a:ext>
              </a:extLst>
            </p:cNvPr>
            <p:cNvSpPr txBox="1"/>
            <p:nvPr/>
          </p:nvSpPr>
          <p:spPr>
            <a:xfrm>
              <a:off x="6424706" y="696760"/>
              <a:ext cx="1159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s-Latn-BA" sz="1400" dirty="0"/>
                <a:t>Ugljikohidrati</a:t>
              </a:r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349A6B-F70B-4822-B01B-CC6857961DC9}"/>
                </a:ext>
              </a:extLst>
            </p:cNvPr>
            <p:cNvSpPr txBox="1"/>
            <p:nvPr/>
          </p:nvSpPr>
          <p:spPr>
            <a:xfrm>
              <a:off x="8047030" y="1209756"/>
              <a:ext cx="832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400" dirty="0"/>
                <a:t>Pigment</a:t>
              </a:r>
              <a:r>
                <a:rPr lang="bs-Latn-BA" sz="1400" dirty="0"/>
                <a:t>i</a:t>
              </a:r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F03D3A-3CBE-4F6C-8B50-1CF5292AF1D0}"/>
                </a:ext>
              </a:extLst>
            </p:cNvPr>
            <p:cNvSpPr txBox="1"/>
            <p:nvPr/>
          </p:nvSpPr>
          <p:spPr>
            <a:xfrm>
              <a:off x="8176040" y="2798560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400" dirty="0"/>
                <a:t>Lipid</a:t>
              </a:r>
              <a:r>
                <a:rPr lang="bs-Latn-BA" sz="1400" dirty="0"/>
                <a:t>i</a:t>
              </a:r>
              <a:endParaRPr 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59B067-B0E8-4411-929A-74D6A53686F9}"/>
                </a:ext>
              </a:extLst>
            </p:cNvPr>
            <p:cNvSpPr txBox="1"/>
            <p:nvPr/>
          </p:nvSpPr>
          <p:spPr>
            <a:xfrm>
              <a:off x="6567342" y="3374428"/>
              <a:ext cx="933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400" dirty="0"/>
                <a:t>Flavonoid</a:t>
              </a:r>
              <a:r>
                <a:rPr lang="bs-Latn-BA" sz="1400" dirty="0"/>
                <a:t>i</a:t>
              </a:r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50B8B1-BA6C-44A5-8091-1EF6EECC4308}"/>
                </a:ext>
              </a:extLst>
            </p:cNvPr>
            <p:cNvSpPr txBox="1"/>
            <p:nvPr/>
          </p:nvSpPr>
          <p:spPr>
            <a:xfrm>
              <a:off x="5284999" y="2798559"/>
              <a:ext cx="793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400" dirty="0"/>
                <a:t>Mineral</a:t>
              </a:r>
              <a:r>
                <a:rPr lang="bs-Latn-BA" sz="1400" dirty="0"/>
                <a:t>i</a:t>
              </a:r>
              <a:endParaRPr lang="en-US" sz="1400" dirty="0"/>
            </a:p>
          </p:txBody>
        </p:sp>
      </p:grpSp>
      <p:sp>
        <p:nvSpPr>
          <p:cNvPr id="27" name="Retângulo 4">
            <a:extLst>
              <a:ext uri="{FF2B5EF4-FFF2-40B4-BE49-F238E27FC236}">
                <a16:creationId xmlns:a16="http://schemas.microsoft.com/office/drawing/2014/main" id="{12D5CDAF-DFBE-4073-9681-AB50F7083487}"/>
              </a:ext>
            </a:extLst>
          </p:cNvPr>
          <p:cNvSpPr/>
          <p:nvPr/>
        </p:nvSpPr>
        <p:spPr>
          <a:xfrm>
            <a:off x="147466" y="1508297"/>
            <a:ext cx="5487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1600" dirty="0"/>
              <a:t>Trenutni</a:t>
            </a:r>
            <a:r>
              <a:rPr lang="en-US" sz="1600" dirty="0"/>
              <a:t> downstream processes (DSP) </a:t>
            </a:r>
            <a:r>
              <a:rPr lang="bs-Latn-BA" sz="1600" dirty="0"/>
              <a:t>nisu u potpunosti ekonomični i ekološki održivi, predstavljajući oko 80</a:t>
            </a:r>
            <a:r>
              <a:rPr lang="en-US" sz="1600" dirty="0"/>
              <a:t>% </a:t>
            </a:r>
            <a:r>
              <a:rPr lang="en-US" sz="1600" dirty="0" err="1"/>
              <a:t>ukupnih</a:t>
            </a:r>
            <a:r>
              <a:rPr lang="en-US" sz="1600" dirty="0"/>
              <a:t> </a:t>
            </a:r>
            <a:r>
              <a:rPr lang="en-US" sz="1600" dirty="0" err="1"/>
              <a:t>troškova</a:t>
            </a:r>
            <a:r>
              <a:rPr lang="en-US" sz="1600" dirty="0"/>
              <a:t> </a:t>
            </a:r>
            <a:r>
              <a:rPr lang="en-US" sz="1600" dirty="0" err="1"/>
              <a:t>proizvodnje</a:t>
            </a:r>
            <a:r>
              <a:rPr lang="en-US" sz="1600" dirty="0"/>
              <a:t>.</a:t>
            </a:r>
            <a:endParaRPr lang="hr-HR" sz="1600" b="1" dirty="0"/>
          </a:p>
        </p:txBody>
      </p:sp>
      <p:pic>
        <p:nvPicPr>
          <p:cNvPr id="29" name="Picture 6" descr="seta-verde-direita - Froes Marketing Digital">
            <a:extLst>
              <a:ext uri="{FF2B5EF4-FFF2-40B4-BE49-F238E27FC236}">
                <a16:creationId xmlns:a16="http://schemas.microsoft.com/office/drawing/2014/main" id="{1137065D-413B-4AF7-BE80-145B8AC6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535">
            <a:off x="499966" y="2430877"/>
            <a:ext cx="1560627" cy="8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CD351A-3B8C-4E8E-BFA1-5DAEA7CF2993}"/>
              </a:ext>
            </a:extLst>
          </p:cNvPr>
          <p:cNvSpPr/>
          <p:nvPr/>
        </p:nvSpPr>
        <p:spPr>
          <a:xfrm>
            <a:off x="229947" y="2767339"/>
            <a:ext cx="52933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s-Latn-BA" dirty="0"/>
          </a:p>
          <a:p>
            <a:pPr algn="ctr"/>
            <a:r>
              <a:rPr lang="bs-Latn-BA" sz="1600" b="1" i="1" dirty="0">
                <a:solidFill>
                  <a:srgbClr val="00B050"/>
                </a:solidFill>
              </a:rPr>
              <a:t>CILJEVI:</a:t>
            </a:r>
          </a:p>
          <a:p>
            <a:pPr algn="ctr"/>
            <a:r>
              <a:rPr lang="bs-Latn-BA" sz="1400" b="1" dirty="0"/>
              <a:t>Optimizirati ekološki prihvatljivu metodu za ekstrakciju </a:t>
            </a:r>
            <a:r>
              <a:rPr lang="bs-Latn-BA" sz="1400" b="1" dirty="0" err="1"/>
              <a:t>bioaktivnih</a:t>
            </a:r>
            <a:r>
              <a:rPr lang="bs-Latn-BA" sz="1400" b="1" dirty="0"/>
              <a:t> spojeva iz </a:t>
            </a:r>
            <a:r>
              <a:rPr lang="bs-Latn-BA" sz="1400" b="1" dirty="0" err="1"/>
              <a:t>biootpada</a:t>
            </a:r>
            <a:r>
              <a:rPr lang="bs-Latn-BA" sz="1400" b="1" dirty="0"/>
              <a:t> u skladu s ciljevima održivog razvoja.</a:t>
            </a:r>
          </a:p>
          <a:p>
            <a:endParaRPr lang="bs-Latn-BA" sz="1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pt-PT" sz="1400" dirty="0"/>
              <a:t>Odabrati prikladne vrste biootpada kao izvor bioaktivnih spojeva</a:t>
            </a:r>
            <a:endParaRPr lang="bs-Latn-BA" sz="1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pt-PT" sz="1400" dirty="0"/>
              <a:t>Optimizirati ključne parametre ekstrakcije radi povećanja učinkovitosti proces</a:t>
            </a:r>
            <a:r>
              <a:rPr lang="bs-Latn-BA" sz="1400" dirty="0"/>
              <a:t>a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pt-PT" sz="1400" dirty="0"/>
              <a:t>Procijeniti kvalitetu i biološku aktivnost dobivenih ekstrakata</a:t>
            </a:r>
            <a:endParaRPr lang="bs-Latn-BA" sz="1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pt-PT" sz="1400" dirty="0"/>
              <a:t>Usporediti razvijenu metodu s konvencionalnim postupcima s aspekta učinkovitosti i utjecaja na okoliš</a:t>
            </a:r>
            <a:endParaRPr lang="hr-HR" sz="1400" dirty="0"/>
          </a:p>
          <a:p>
            <a:endParaRPr lang="bs-Latn-BA" dirty="0"/>
          </a:p>
          <a:p>
            <a:endParaRPr lang="bs-Latn-B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9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90"/>
    </mc:Choice>
    <mc:Fallback xmlns="">
      <p:transition spd="slow" advTm="6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FA98E7-2650-459F-A524-D5F8953066DA}"/>
              </a:ext>
            </a:extLst>
          </p:cNvPr>
          <p:cNvSpPr/>
          <p:nvPr/>
        </p:nvSpPr>
        <p:spPr>
          <a:xfrm>
            <a:off x="211494" y="179425"/>
            <a:ext cx="236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b="1" i="1" dirty="0"/>
              <a:t>Hipoteze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088CA8-EAB1-4A4A-9D21-DFB1D63BF091}"/>
              </a:ext>
            </a:extLst>
          </p:cNvPr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624317-725B-439A-A7EF-20241B2D297A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5906755-A5F4-4588-9023-5A5EE6887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073273"/>
              </p:ext>
            </p:extLst>
          </p:nvPr>
        </p:nvGraphicFramePr>
        <p:xfrm>
          <a:off x="457200" y="648554"/>
          <a:ext cx="6934200" cy="4470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10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1D38B9-379B-406B-88CD-3D684C2C7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643" y="894953"/>
            <a:ext cx="3606800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55E84A-CEF7-4C92-A4EB-3292CD9E6380}"/>
              </a:ext>
            </a:extLst>
          </p:cNvPr>
          <p:cNvSpPr/>
          <p:nvPr/>
        </p:nvSpPr>
        <p:spPr>
          <a:xfrm>
            <a:off x="59055" y="94113"/>
            <a:ext cx="6543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b="1" i="1" dirty="0"/>
              <a:t>Eksperimentalni dio i dosadašnje aktivnosti</a:t>
            </a:r>
          </a:p>
          <a:p>
            <a:endParaRPr lang="bs-Latn-B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371A1-AD9A-4AF4-90D9-DF66D92B6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13"/>
          <a:stretch/>
        </p:blipFill>
        <p:spPr>
          <a:xfrm>
            <a:off x="7053518" y="3743401"/>
            <a:ext cx="2066925" cy="1506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46389-F248-4FD6-A8E4-F37B30794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653" y="1136490"/>
            <a:ext cx="1304480" cy="231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93269-BFDC-4213-AD77-F629A5128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75" t="3959" r="-791" b="4450"/>
          <a:stretch/>
        </p:blipFill>
        <p:spPr>
          <a:xfrm>
            <a:off x="4115032" y="2995964"/>
            <a:ext cx="1345945" cy="2209424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A7DE3-5E22-4B02-B4E2-1E2711089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385" y="3695700"/>
            <a:ext cx="1483724" cy="1871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0116EC-9D39-4C30-B9B3-A704D78A5B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75"/>
          <a:stretch/>
        </p:blipFill>
        <p:spPr>
          <a:xfrm rot="5400000">
            <a:off x="3694201" y="1143387"/>
            <a:ext cx="2123746" cy="13044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1C8125-23D0-41BF-9AF2-5A5A3F4DCEA2}"/>
              </a:ext>
            </a:extLst>
          </p:cNvPr>
          <p:cNvSpPr/>
          <p:nvPr/>
        </p:nvSpPr>
        <p:spPr>
          <a:xfrm>
            <a:off x="1437794" y="3651598"/>
            <a:ext cx="2768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i="1" dirty="0">
                <a:solidFill>
                  <a:srgbClr val="00B050"/>
                </a:solidFill>
              </a:rPr>
              <a:t>Eksperimentalni dio ovog rada će se obaviti u laboratorijama Univerziteta u Tuzli i Kemijskog Instituta u Ljubljani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B89322-A687-4605-9E6E-1CD1D29BCF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 r="-972" b="39662"/>
          <a:stretch/>
        </p:blipFill>
        <p:spPr>
          <a:xfrm>
            <a:off x="207248" y="894953"/>
            <a:ext cx="2434112" cy="231650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D60D64-77D7-411F-BF8F-B457EFBD51AE}"/>
              </a:ext>
            </a:extLst>
          </p:cNvPr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2C09F3C-0092-40BF-90E4-BC3E5A6A8DF0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D84C5-F3C1-46BA-8F01-DF125F7C26C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9" cstate="print"/>
          <a:srcRect l="63671" t="30801" r="23812" b="24932"/>
          <a:stretch/>
        </p:blipFill>
        <p:spPr bwMode="auto">
          <a:xfrm>
            <a:off x="182366" y="3254572"/>
            <a:ext cx="120102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706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5932BF-DEF3-4BFE-BC16-C4B80AA60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 r="7118" b="14755"/>
          <a:stretch/>
        </p:blipFill>
        <p:spPr>
          <a:xfrm>
            <a:off x="5172068" y="13353"/>
            <a:ext cx="3209933" cy="57152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DDD33-A663-4AC4-9B33-52F8AB3E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88340"/>
            <a:ext cx="4321860" cy="234026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38888B6-D5F3-48E5-BA24-7FA9B9E65B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14770"/>
              </p:ext>
            </p:extLst>
          </p:nvPr>
        </p:nvGraphicFramePr>
        <p:xfrm>
          <a:off x="1034742" y="655718"/>
          <a:ext cx="3680127" cy="263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7FA4C1F-AB47-4613-BB93-5F931E52CF2F}"/>
              </a:ext>
            </a:extLst>
          </p:cNvPr>
          <p:cNvSpPr/>
          <p:nvPr/>
        </p:nvSpPr>
        <p:spPr>
          <a:xfrm>
            <a:off x="172839" y="86262"/>
            <a:ext cx="4763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000" b="1" i="1" dirty="0"/>
              <a:t>Eksperimentalni dio i dosadašnje aktivnosti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52A29-4585-4228-8AD7-7CB8A6895304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833B9-EE20-408A-989A-FC09CD9B4159}"/>
              </a:ext>
            </a:extLst>
          </p:cNvPr>
          <p:cNvCxnSpPr>
            <a:cxnSpLocks/>
          </p:cNvCxnSpPr>
          <p:nvPr/>
        </p:nvCxnSpPr>
        <p:spPr>
          <a:xfrm>
            <a:off x="0" y="588100"/>
            <a:ext cx="5172068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5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63" y="633549"/>
            <a:ext cx="2917026" cy="488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670" y="633548"/>
            <a:ext cx="2381267" cy="488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037" y="633548"/>
            <a:ext cx="2321708" cy="488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226728"/>
            <a:ext cx="7620000" cy="148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9C99B9-1E50-49A9-9D81-5D7BE288E973}"/>
              </a:ext>
            </a:extLst>
          </p:cNvPr>
          <p:cNvSpPr/>
          <p:nvPr/>
        </p:nvSpPr>
        <p:spPr>
          <a:xfrm>
            <a:off x="381000" y="64341"/>
            <a:ext cx="6543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b="1" i="1" dirty="0"/>
              <a:t>Eksperimentalni dio i dosadašnje aktivnosti</a:t>
            </a:r>
          </a:p>
          <a:p>
            <a:endParaRPr lang="bs-Latn-B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E7A72E-295F-4193-B7B9-8C13232D910E}"/>
              </a:ext>
            </a:extLst>
          </p:cNvPr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22A72B-94A8-4A53-8FE6-31D4C6474D36}"/>
              </a:ext>
            </a:extLst>
          </p:cNvPr>
          <p:cNvCxnSpPr>
            <a:cxnSpLocks/>
          </p:cNvCxnSpPr>
          <p:nvPr/>
        </p:nvCxnSpPr>
        <p:spPr>
          <a:xfrm>
            <a:off x="0" y="571500"/>
            <a:ext cx="8839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23"/>
          <p:cNvCxnSpPr/>
          <p:nvPr/>
        </p:nvCxnSpPr>
        <p:spPr>
          <a:xfrm>
            <a:off x="-13063" y="5385163"/>
            <a:ext cx="9144000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35000"/>
            <a:ext cx="9144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839200" y="0"/>
            <a:ext cx="3048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63694"/>
            <a:ext cx="568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b="1" i="1" dirty="0"/>
              <a:t>Eksperimentalni dio i dosadašnje aktivnosti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5562600" y="3619500"/>
            <a:ext cx="989076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AA30A-7F47-4B7D-99A3-99A4B80CBCD6}"/>
              </a:ext>
            </a:extLst>
          </p:cNvPr>
          <p:cNvSpPr/>
          <p:nvPr/>
        </p:nvSpPr>
        <p:spPr>
          <a:xfrm>
            <a:off x="4918302" y="1189351"/>
            <a:ext cx="36922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bs-Latn-BA" sz="1400" dirty="0"/>
              <a:t>Procjena ispitivanih uslova, optimiziranje je provedeno primjenom softverskog paketa Statistica metodom odzivnih površina na osnovu eksperimentalnih  podataka dobivenih prema </a:t>
            </a:r>
            <a:r>
              <a:rPr lang="bs-Latn-BA" sz="1400" dirty="0" err="1"/>
              <a:t>Box-Behnkenovom</a:t>
            </a:r>
            <a:r>
              <a:rPr lang="bs-Latn-BA" sz="1400" dirty="0"/>
              <a:t> planu eksperimenta</a:t>
            </a:r>
          </a:p>
          <a:p>
            <a:endParaRPr lang="bs-Latn-BA" sz="1400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sr-Latn-RS" altLang="sr-Latn-RS" sz="1400" dirty="0">
                <a:solidFill>
                  <a:srgbClr val="1F1F1F"/>
                </a:solidFill>
              </a:rPr>
              <a:t>Rezultati pokazuju sličan profil za oba spoja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sz="1400" dirty="0">
              <a:solidFill>
                <a:srgbClr val="1F1F1F"/>
              </a:solidFill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sr-Latn-RS" altLang="sr-Latn-RS" sz="1400" dirty="0">
                <a:solidFill>
                  <a:srgbClr val="1F1F1F"/>
                </a:solidFill>
              </a:rPr>
              <a:t>Povećanje SLR-a a poboljšava ekstrakciju oba spoja, dok </a:t>
            </a:r>
            <a:r>
              <a:rPr lang="sr-Latn-RS" altLang="sr-Latn-RS" sz="1400" dirty="0" err="1">
                <a:solidFill>
                  <a:srgbClr val="1F1F1F"/>
                </a:solidFill>
              </a:rPr>
              <a:t>vrijeme</a:t>
            </a:r>
            <a:r>
              <a:rPr lang="sr-Latn-RS" altLang="sr-Latn-RS" sz="1400" dirty="0">
                <a:solidFill>
                  <a:srgbClr val="1F1F1F"/>
                </a:solidFill>
              </a:rPr>
              <a:t> ekstrakcije ne igra važnu ulogu</a:t>
            </a:r>
          </a:p>
          <a:p>
            <a:endParaRPr lang="bs-Latn-BA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bs-Latn-BA" sz="1200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011390B-4993-4401-BA9C-A118BA5D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00100"/>
            <a:ext cx="4617812" cy="38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3"/>
    </mc:Choice>
    <mc:Fallback xmlns="">
      <p:transition spd="slow" advTm="996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5.1|12.8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On-screen Show (16:10)</PresentationFormat>
  <Paragraphs>80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Očekivani rezultati istraživanja</vt:lpstr>
      <vt:lpstr>Očekivani finalni rezultati realizacije projekta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 A.Vicente</dc:creator>
  <cp:lastModifiedBy>AlmaTH</cp:lastModifiedBy>
  <cp:revision>592</cp:revision>
  <dcterms:created xsi:type="dcterms:W3CDTF">2019-11-06T13:59:20Z</dcterms:created>
  <dcterms:modified xsi:type="dcterms:W3CDTF">2026-01-15T11:48:44Z</dcterms:modified>
</cp:coreProperties>
</file>