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81" r:id="rId8"/>
    <p:sldId id="280" r:id="rId9"/>
    <p:sldId id="278" r:id="rId10"/>
    <p:sldId id="266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pPr algn="ctr"/>
            <a:r>
              <a:rPr lang="hr-BA" b="1" dirty="0"/>
              <a:t>Primjena </a:t>
            </a:r>
            <a:r>
              <a:rPr lang="hr-BA" b="1" dirty="0" err="1"/>
              <a:t>neuralnih</a:t>
            </a:r>
            <a:r>
              <a:rPr lang="hr-BA" b="1" dirty="0"/>
              <a:t> mreža u detekciji pogrešno vrednovanih </a:t>
            </a:r>
            <a:r>
              <a:rPr lang="hr-BA" b="1" dirty="0" err="1"/>
              <a:t>bilansnih</a:t>
            </a:r>
            <a:r>
              <a:rPr lang="hr-BA" b="1" dirty="0"/>
              <a:t> pozicija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bs-Latn-BA" sz="2000" dirty="0"/>
              <a:t>Sažetak Projekta</a:t>
            </a:r>
            <a:endParaRPr lang="en-US" sz="2000" dirty="0"/>
          </a:p>
          <a:p>
            <a:r>
              <a:rPr lang="bs-Latn-BA" sz="2000" dirty="0"/>
              <a:t>Ciljevi Projekta</a:t>
            </a:r>
            <a:endParaRPr lang="en-US" sz="2000" dirty="0"/>
          </a:p>
          <a:p>
            <a:r>
              <a:rPr lang="bs-Latn-BA" sz="2000" dirty="0"/>
              <a:t>Istraživačka pitanja</a:t>
            </a:r>
            <a:endParaRPr lang="en-US" sz="2000" dirty="0"/>
          </a:p>
          <a:p>
            <a:r>
              <a:rPr lang="bs-Latn-BA" sz="2000" dirty="0"/>
              <a:t>Praktičan alat</a:t>
            </a:r>
          </a:p>
          <a:p>
            <a:r>
              <a:rPr lang="bs-Latn-BA" sz="2000" dirty="0"/>
              <a:t>Očekivani rezultati</a:t>
            </a:r>
            <a:endParaRPr lang="en-US" sz="2000" dirty="0"/>
          </a:p>
          <a:p>
            <a:r>
              <a:rPr lang="bs-Latn-BA" sz="2000" dirty="0"/>
              <a:t>Članovi Projektnog tima</a:t>
            </a:r>
            <a:endParaRPr lang="en-US" sz="20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bs-Latn-BA" dirty="0"/>
              <a:t>SAŽETAK PROJEKTA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5851" y="2763078"/>
            <a:ext cx="7978391" cy="3407051"/>
          </a:xfrm>
        </p:spPr>
        <p:txBody>
          <a:bodyPr>
            <a:normAutofit/>
          </a:bodyPr>
          <a:lstStyle/>
          <a:p>
            <a:r>
              <a:rPr lang="hr-BA" b="0" dirty="0"/>
              <a:t>Cilj ovog Projekta je razvoj modela zasnovanog na vještačkim neuronskim mrežama za detekciju </a:t>
            </a:r>
            <a:r>
              <a:rPr lang="hr-BA" b="0" dirty="0" err="1"/>
              <a:t>netačno</a:t>
            </a:r>
            <a:r>
              <a:rPr lang="hr-BA" b="0" dirty="0"/>
              <a:t> vrednovanih stavki u </a:t>
            </a:r>
            <a:r>
              <a:rPr lang="hr-BA" b="0" dirty="0" err="1"/>
              <a:t>finansijskim</a:t>
            </a:r>
            <a:r>
              <a:rPr lang="hr-BA" b="0" dirty="0"/>
              <a:t> izvještajima </a:t>
            </a:r>
            <a:r>
              <a:rPr lang="hr-BA" b="0" dirty="0" err="1"/>
              <a:t>preduzeća</a:t>
            </a:r>
            <a:r>
              <a:rPr lang="hr-BA" b="0" dirty="0"/>
              <a:t>. </a:t>
            </a:r>
          </a:p>
          <a:p>
            <a:r>
              <a:rPr lang="hr-BA" b="0" dirty="0"/>
              <a:t>Istraživanje će se provesti na uzorku od minimalno 300 </a:t>
            </a:r>
            <a:r>
              <a:rPr lang="hr-BA" b="0" dirty="0" err="1"/>
              <a:t>preduzeća</a:t>
            </a:r>
            <a:r>
              <a:rPr lang="hr-BA" b="0" dirty="0"/>
              <a:t> u FBiH.</a:t>
            </a:r>
          </a:p>
          <a:p>
            <a:r>
              <a:rPr lang="hr-BA" b="0" dirty="0"/>
              <a:t>Rezultat projekta biće funkcionalan algoritam sposoban da </a:t>
            </a:r>
            <a:r>
              <a:rPr lang="hr-BA" b="0" dirty="0" err="1"/>
              <a:t>identifikuje</a:t>
            </a:r>
            <a:r>
              <a:rPr lang="hr-BA" b="0" dirty="0"/>
              <a:t> obrasce koji ukazuju na potencijalne računovodstvene nepravilnosti, s posebnim fokusom na greške u vrednovanju </a:t>
            </a:r>
            <a:r>
              <a:rPr lang="hr-BA" b="0" dirty="0" err="1"/>
              <a:t>bilansnih</a:t>
            </a:r>
            <a:r>
              <a:rPr lang="hr-BA" b="0" dirty="0"/>
              <a:t> pozicija. </a:t>
            </a:r>
          </a:p>
          <a:p>
            <a:r>
              <a:rPr lang="hr-BA" b="0" dirty="0"/>
              <a:t>Dodatno, biće razvijena web platforma koja će omogućiti korisnicima da na jednostavan način izvrše preliminarnu provjeru kvalitete </a:t>
            </a:r>
            <a:r>
              <a:rPr lang="hr-BA" b="0" dirty="0" err="1"/>
              <a:t>finansijskih</a:t>
            </a:r>
            <a:r>
              <a:rPr lang="hr-BA" b="0" dirty="0"/>
              <a:t> izvještaja svojih organizacija ili trećih strana.</a:t>
            </a:r>
            <a:endParaRPr lang="en-US" b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73" y="568961"/>
            <a:ext cx="9052727" cy="1269887"/>
          </a:xfrm>
        </p:spPr>
        <p:txBody>
          <a:bodyPr/>
          <a:lstStyle/>
          <a:p>
            <a:r>
              <a:rPr lang="bs-Latn-BA" b="1" dirty="0"/>
              <a:t>CILJEVI PROJEKTA</a:t>
            </a:r>
            <a:endParaRPr lang="en-US" b="1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01073" y="2177108"/>
            <a:ext cx="9324871" cy="3943627"/>
          </a:xfrm>
        </p:spPr>
        <p:txBody>
          <a:bodyPr>
            <a:normAutofit/>
          </a:bodyPr>
          <a:lstStyle/>
          <a:p>
            <a:r>
              <a:rPr lang="hr-BA" b="1" dirty="0"/>
              <a:t>Razviti model zasnovan na vještačkim neuronskim mrežama</a:t>
            </a:r>
            <a:r>
              <a:rPr lang="hr-BA" dirty="0"/>
              <a:t> za identifikaciju </a:t>
            </a:r>
            <a:r>
              <a:rPr lang="hr-BA" dirty="0" err="1"/>
              <a:t>netačno</a:t>
            </a:r>
            <a:r>
              <a:rPr lang="hr-BA" dirty="0"/>
              <a:t> vrednovanih </a:t>
            </a:r>
            <a:r>
              <a:rPr lang="hr-BA" dirty="0" err="1"/>
              <a:t>bilansnih</a:t>
            </a:r>
            <a:r>
              <a:rPr lang="hr-BA" dirty="0"/>
              <a:t> pozicija na osnovu </a:t>
            </a:r>
            <a:r>
              <a:rPr lang="hr-BA" dirty="0" err="1"/>
              <a:t>finansijskih</a:t>
            </a:r>
            <a:r>
              <a:rPr lang="hr-BA" dirty="0"/>
              <a:t> podataka i revizorskih mišljenja.</a:t>
            </a:r>
            <a:endParaRPr lang="en-GB" dirty="0"/>
          </a:p>
          <a:p>
            <a:r>
              <a:rPr lang="hr-BA" b="1" dirty="0"/>
              <a:t>Analizirati obrasce i učestalost grešaka u vrednovanju </a:t>
            </a:r>
            <a:r>
              <a:rPr lang="hr-BA" b="1" dirty="0" err="1"/>
              <a:t>bilansnih</a:t>
            </a:r>
            <a:r>
              <a:rPr lang="hr-BA" b="1" dirty="0"/>
              <a:t> stavki</a:t>
            </a:r>
            <a:r>
              <a:rPr lang="hr-BA" dirty="0"/>
              <a:t> kod </a:t>
            </a:r>
            <a:r>
              <a:rPr lang="hr-BA" dirty="0" err="1"/>
              <a:t>preduzeća</a:t>
            </a:r>
            <a:r>
              <a:rPr lang="hr-BA" dirty="0"/>
              <a:t> u Federaciji Bosne i Hercegovine, s ciljem utvrđivanja najčešćih računovodstvenih nepravilnosti.</a:t>
            </a:r>
            <a:endParaRPr lang="en-GB" dirty="0"/>
          </a:p>
          <a:p>
            <a:r>
              <a:rPr lang="hr-BA" b="1" dirty="0"/>
              <a:t>Uspostaviti vezu između mišljenja revizora i rezultata modela</a:t>
            </a:r>
            <a:r>
              <a:rPr lang="hr-BA" dirty="0"/>
              <a:t>, kako bi se </a:t>
            </a:r>
            <a:r>
              <a:rPr lang="hr-BA" dirty="0" err="1"/>
              <a:t>validirao</a:t>
            </a:r>
            <a:r>
              <a:rPr lang="hr-BA" dirty="0"/>
              <a:t> algoritam i potvrdila njegova </a:t>
            </a:r>
            <a:r>
              <a:rPr lang="hr-BA" dirty="0" err="1"/>
              <a:t>tačnost</a:t>
            </a:r>
            <a:r>
              <a:rPr lang="hr-BA" dirty="0"/>
              <a:t> u detekciji nepravilnosti.</a:t>
            </a:r>
            <a:endParaRPr lang="en-GB" dirty="0"/>
          </a:p>
          <a:p>
            <a:r>
              <a:rPr lang="hr-BA" b="1" dirty="0"/>
              <a:t>Kreirati web platformu</a:t>
            </a:r>
            <a:r>
              <a:rPr lang="hr-BA" dirty="0"/>
              <a:t> koja omogućava korisnicima jednostavan unos i preliminarnu provjeru kvalitete </a:t>
            </a:r>
            <a:r>
              <a:rPr lang="hr-BA" dirty="0" err="1"/>
              <a:t>finansijskih</a:t>
            </a:r>
            <a:r>
              <a:rPr lang="hr-BA" dirty="0"/>
              <a:t> izvještaja korištenjem razvijenog modela, te služi kao alat za promociju rezultata istraživanja i širenje svijesti o važnosti kvalitetnog računovodstvenog izvještavanja.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1"/>
            <a:ext cx="4179570" cy="1542980"/>
          </a:xfrm>
        </p:spPr>
        <p:txBody>
          <a:bodyPr/>
          <a:lstStyle/>
          <a:p>
            <a:r>
              <a:rPr lang="bs-Latn-BA" dirty="0"/>
              <a:t>ISTRAŽIVAČKA PITANJA</a:t>
            </a:r>
            <a:br>
              <a:rPr lang="bs-Latn-BA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79F98-B7C9-F01D-B0C3-ED83D2D206BF}"/>
              </a:ext>
            </a:extLst>
          </p:cNvPr>
          <p:cNvSpPr txBox="1"/>
          <p:nvPr/>
        </p:nvSpPr>
        <p:spPr>
          <a:xfrm>
            <a:off x="6226629" y="1701078"/>
            <a:ext cx="56848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bg1"/>
                </a:solidFill>
              </a:rPr>
              <a:t>IP1:</a:t>
            </a:r>
            <a:r>
              <a:rPr lang="en-GB" dirty="0">
                <a:solidFill>
                  <a:schemeClr val="bg1"/>
                </a:solidFill>
              </a:rPr>
              <a:t> U </a:t>
            </a:r>
            <a:r>
              <a:rPr lang="en-GB" dirty="0" err="1">
                <a:solidFill>
                  <a:schemeClr val="bg1"/>
                </a:solidFill>
              </a:rPr>
              <a:t>kojoj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mjeri</a:t>
            </a:r>
            <a:r>
              <a:rPr lang="en-GB" dirty="0">
                <a:solidFill>
                  <a:schemeClr val="bg1"/>
                </a:solidFill>
              </a:rPr>
              <a:t> model </a:t>
            </a:r>
            <a:r>
              <a:rPr lang="en-GB" dirty="0" err="1">
                <a:solidFill>
                  <a:schemeClr val="bg1"/>
                </a:solidFill>
              </a:rPr>
              <a:t>zasnovan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vještačkim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neuronskim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mrežama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može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predvidjeti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mišljenje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revizora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osnovu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vrijednosti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bilansnih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pozicija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lang="bs-Latn-BA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</a:rPr>
              <a:t>IP2: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bilansne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pozicije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imaju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najveći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uticaj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predikciju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negativnog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mišljenja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revizora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lang="bs-Latn-BA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</a:rPr>
              <a:t>IP3: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Postoji</a:t>
            </a:r>
            <a:r>
              <a:rPr lang="en-GB" dirty="0">
                <a:solidFill>
                  <a:schemeClr val="bg1"/>
                </a:solidFill>
              </a:rPr>
              <a:t> li </a:t>
            </a:r>
            <a:r>
              <a:rPr lang="en-GB" dirty="0" err="1">
                <a:solidFill>
                  <a:schemeClr val="bg1"/>
                </a:solidFill>
              </a:rPr>
              <a:t>statistički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značajna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razlika</a:t>
            </a:r>
            <a:r>
              <a:rPr lang="en-GB" dirty="0">
                <a:solidFill>
                  <a:schemeClr val="bg1"/>
                </a:solidFill>
              </a:rPr>
              <a:t> u </a:t>
            </a:r>
            <a:r>
              <a:rPr lang="en-GB" dirty="0" err="1">
                <a:solidFill>
                  <a:schemeClr val="bg1"/>
                </a:solidFill>
              </a:rPr>
              <a:t>prediktivnoj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sposobnosti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modela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između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različitih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kategorija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mišljenja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revizora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pozitivno</a:t>
            </a:r>
            <a:r>
              <a:rPr lang="en-GB" dirty="0">
                <a:solidFill>
                  <a:schemeClr val="bg1"/>
                </a:solidFill>
              </a:rPr>
              <a:t>, s </a:t>
            </a:r>
            <a:r>
              <a:rPr lang="en-GB" dirty="0" err="1">
                <a:solidFill>
                  <a:schemeClr val="bg1"/>
                </a:solidFill>
              </a:rPr>
              <a:t>kvalifikacijom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negativno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suzdržano</a:t>
            </a:r>
            <a:r>
              <a:rPr lang="en-GB" dirty="0">
                <a:solidFill>
                  <a:schemeClr val="bg1"/>
                </a:solidFill>
              </a:rPr>
              <a:t>)?</a:t>
            </a:r>
            <a:endParaRPr lang="bs-Latn-BA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bg1"/>
                </a:solidFill>
              </a:rPr>
              <a:t>IP4:</a:t>
            </a:r>
            <a:r>
              <a:rPr lang="en-GB" dirty="0">
                <a:solidFill>
                  <a:schemeClr val="bg1"/>
                </a:solidFill>
              </a:rPr>
              <a:t> U </a:t>
            </a:r>
            <a:r>
              <a:rPr lang="en-GB" dirty="0" err="1">
                <a:solidFill>
                  <a:schemeClr val="bg1"/>
                </a:solidFill>
              </a:rPr>
              <a:t>kojoj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mjeri</a:t>
            </a:r>
            <a:r>
              <a:rPr lang="en-GB" dirty="0">
                <a:solidFill>
                  <a:schemeClr val="bg1"/>
                </a:solidFill>
              </a:rPr>
              <a:t> web </a:t>
            </a:r>
            <a:r>
              <a:rPr lang="en-GB" dirty="0" err="1">
                <a:solidFill>
                  <a:schemeClr val="bg1"/>
                </a:solidFill>
              </a:rPr>
              <a:t>alat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zasnovan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razvijenom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modelu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može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pružiti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pouzdanu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preliminarnu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procjenu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rizika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kvalitete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finansijskih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izvještaja</a:t>
            </a:r>
            <a:r>
              <a:rPr lang="bs-Latn-BA" dirty="0">
                <a:solidFill>
                  <a:schemeClr val="bg1"/>
                </a:solidFill>
              </a:rPr>
              <a:t> i vrednovanja ključnih bilansnih pozicija te pružiti podršku za prevazilaženje problema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5" y="2469558"/>
            <a:ext cx="4179570" cy="1663329"/>
          </a:xfrm>
        </p:spPr>
        <p:txBody>
          <a:bodyPr/>
          <a:lstStyle/>
          <a:p>
            <a:r>
              <a:rPr lang="bs-Latn-BA" sz="3800" dirty="0"/>
              <a:t>PRAKTIČAN ALAT</a:t>
            </a:r>
            <a:br>
              <a:rPr lang="bs-Latn-BA" sz="3800" dirty="0"/>
            </a:br>
            <a:r>
              <a:rPr lang="bs-Latn-BA" sz="3800" dirty="0"/>
              <a:t>WEB STRANICA </a:t>
            </a:r>
            <a:endParaRPr lang="en-US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29819-A797-5AC8-4EF1-0E3190AA9B8E}"/>
              </a:ext>
            </a:extLst>
          </p:cNvPr>
          <p:cNvSpPr txBox="1"/>
          <p:nvPr/>
        </p:nvSpPr>
        <p:spPr>
          <a:xfrm>
            <a:off x="6604571" y="171282"/>
            <a:ext cx="5094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Web </a:t>
            </a:r>
            <a:r>
              <a:rPr lang="en-GB" b="1" dirty="0" err="1"/>
              <a:t>stranica</a:t>
            </a:r>
            <a:r>
              <a:rPr lang="en-GB" b="1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ključan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da </a:t>
            </a:r>
            <a:r>
              <a:rPr lang="en-GB" dirty="0" err="1"/>
              <a:t>dovede</a:t>
            </a:r>
            <a:r>
              <a:rPr lang="en-GB" dirty="0"/>
              <a:t> do </a:t>
            </a:r>
            <a:r>
              <a:rPr lang="en-GB" dirty="0" err="1"/>
              <a:t>praktične</a:t>
            </a:r>
            <a:r>
              <a:rPr lang="en-GB" dirty="0"/>
              <a:t> </a:t>
            </a:r>
            <a:r>
              <a:rPr lang="en-GB" dirty="0" err="1"/>
              <a:t>upotrebe</a:t>
            </a:r>
            <a:r>
              <a:rPr lang="en-GB" dirty="0"/>
              <a:t> </a:t>
            </a:r>
            <a:r>
              <a:rPr lang="en-GB" dirty="0" err="1"/>
              <a:t>rezultata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r>
              <a:rPr lang="en-GB" dirty="0"/>
              <a:t>. </a:t>
            </a:r>
            <a:endParaRPr lang="bs-Latn-BA" dirty="0"/>
          </a:p>
          <a:p>
            <a:endParaRPr lang="bs-Latn-BA" dirty="0"/>
          </a:p>
          <a:p>
            <a:r>
              <a:rPr lang="en-GB" dirty="0" err="1"/>
              <a:t>Putem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ćemo</a:t>
            </a:r>
            <a:r>
              <a:rPr lang="en-GB" dirty="0"/>
              <a:t> </a:t>
            </a:r>
            <a:r>
              <a:rPr lang="en-GB" dirty="0" err="1"/>
              <a:t>utjecati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podizanje</a:t>
            </a:r>
            <a:r>
              <a:rPr lang="en-GB" dirty="0"/>
              <a:t> </a:t>
            </a:r>
            <a:r>
              <a:rPr lang="en-GB" dirty="0" err="1"/>
              <a:t>svjesti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usmjeravati</a:t>
            </a:r>
            <a:r>
              <a:rPr lang="en-GB" dirty="0"/>
              <a:t> </a:t>
            </a:r>
            <a:r>
              <a:rPr lang="en-GB" dirty="0" err="1"/>
              <a:t>pažnju</a:t>
            </a:r>
            <a:r>
              <a:rPr lang="en-GB" dirty="0"/>
              <a:t> </a:t>
            </a:r>
            <a:r>
              <a:rPr lang="en-GB" dirty="0" err="1"/>
              <a:t>računovođa</a:t>
            </a:r>
            <a:r>
              <a:rPr lang="en-GB" dirty="0"/>
              <a:t>, </a:t>
            </a:r>
            <a:r>
              <a:rPr lang="en-GB" dirty="0" err="1"/>
              <a:t>revizora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nadzornih</a:t>
            </a:r>
            <a:r>
              <a:rPr lang="en-GB" dirty="0"/>
              <a:t> organa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nepravinsoti</a:t>
            </a:r>
            <a:r>
              <a:rPr lang="en-GB" dirty="0"/>
              <a:t> u </a:t>
            </a:r>
            <a:r>
              <a:rPr lang="en-GB" dirty="0" err="1"/>
              <a:t>finansijskim</a:t>
            </a:r>
            <a:r>
              <a:rPr lang="en-GB" dirty="0"/>
              <a:t> </a:t>
            </a:r>
            <a:r>
              <a:rPr lang="en-GB" dirty="0" err="1"/>
              <a:t>izvještajima</a:t>
            </a:r>
            <a:r>
              <a:rPr lang="en-GB" dirty="0"/>
              <a:t>,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vrednovanja</a:t>
            </a:r>
            <a:r>
              <a:rPr lang="en-GB" dirty="0"/>
              <a:t> </a:t>
            </a:r>
            <a:r>
              <a:rPr lang="en-GB" dirty="0" err="1"/>
              <a:t>pojedinih</a:t>
            </a:r>
            <a:r>
              <a:rPr lang="en-GB" dirty="0"/>
              <a:t> </a:t>
            </a:r>
            <a:r>
              <a:rPr lang="en-GB" dirty="0" err="1"/>
              <a:t>bilansnih</a:t>
            </a:r>
            <a:r>
              <a:rPr lang="en-GB" dirty="0"/>
              <a:t> </a:t>
            </a:r>
            <a:r>
              <a:rPr lang="en-GB" dirty="0" err="1"/>
              <a:t>pozicija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slično</a:t>
            </a:r>
            <a:r>
              <a:rPr lang="en-GB" dirty="0"/>
              <a:t>.</a:t>
            </a:r>
            <a:endParaRPr lang="bs-Latn-BA" dirty="0"/>
          </a:p>
          <a:p>
            <a:endParaRPr lang="bs-Latn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32227-ED69-D5F4-C094-0A92DE64FB34}"/>
              </a:ext>
            </a:extLst>
          </p:cNvPr>
          <p:cNvSpPr txBox="1"/>
          <p:nvPr/>
        </p:nvSpPr>
        <p:spPr>
          <a:xfrm>
            <a:off x="6604571" y="2593083"/>
            <a:ext cx="49236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/>
              <a:t>W</a:t>
            </a:r>
            <a:r>
              <a:rPr lang="en-GB" dirty="0" err="1"/>
              <a:t>eb</a:t>
            </a:r>
            <a:r>
              <a:rPr lang="en-GB" dirty="0"/>
              <a:t> </a:t>
            </a:r>
            <a:r>
              <a:rPr lang="en-GB" dirty="0" err="1"/>
              <a:t>stranica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imati</a:t>
            </a:r>
            <a:r>
              <a:rPr lang="en-GB" dirty="0"/>
              <a:t> </a:t>
            </a:r>
            <a:r>
              <a:rPr lang="en-GB" dirty="0" err="1"/>
              <a:t>ček</a:t>
            </a:r>
            <a:r>
              <a:rPr lang="en-GB" dirty="0"/>
              <a:t> </a:t>
            </a:r>
            <a:r>
              <a:rPr lang="en-GB" dirty="0" err="1"/>
              <a:t>listu</a:t>
            </a:r>
            <a:r>
              <a:rPr lang="en-GB" dirty="0"/>
              <a:t> za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bruto</a:t>
            </a:r>
            <a:r>
              <a:rPr lang="en-GB" dirty="0"/>
              <a:t> </a:t>
            </a:r>
            <a:r>
              <a:rPr lang="en-GB" dirty="0" err="1"/>
              <a:t>bilansa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sastavljanja</a:t>
            </a:r>
            <a:r>
              <a:rPr lang="en-GB" dirty="0"/>
              <a:t> </a:t>
            </a:r>
            <a:r>
              <a:rPr lang="en-GB" dirty="0" err="1"/>
              <a:t>finansijskih</a:t>
            </a:r>
            <a:r>
              <a:rPr lang="en-GB" dirty="0"/>
              <a:t> </a:t>
            </a:r>
            <a:r>
              <a:rPr lang="en-GB" dirty="0" err="1"/>
              <a:t>izvještaja</a:t>
            </a:r>
            <a:r>
              <a:rPr lang="en-GB" dirty="0"/>
              <a:t>,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provjere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sastavljenih</a:t>
            </a:r>
            <a:r>
              <a:rPr lang="en-GB" dirty="0"/>
              <a:t> </a:t>
            </a:r>
            <a:r>
              <a:rPr lang="en-GB" dirty="0" err="1"/>
              <a:t>finansijskih</a:t>
            </a:r>
            <a:r>
              <a:rPr lang="en-GB" dirty="0"/>
              <a:t> </a:t>
            </a:r>
            <a:r>
              <a:rPr lang="en-GB" dirty="0" err="1"/>
              <a:t>izvještaja</a:t>
            </a:r>
            <a:r>
              <a:rPr lang="bs-Latn-BA" dirty="0"/>
              <a:t>, te savjete za otklanjanje nepravislnosti.</a:t>
            </a:r>
          </a:p>
          <a:p>
            <a:endParaRPr lang="bs-Latn-BA" dirty="0"/>
          </a:p>
          <a:p>
            <a:r>
              <a:rPr lang="bs-Latn-BA" b="1" dirty="0"/>
              <a:t>Plan za budućnost </a:t>
            </a:r>
            <a:r>
              <a:rPr lang="bs-Latn-BA" dirty="0"/>
              <a:t>– chatbot za računovodstveno i porezno savjetovanje treniran za BiH zakonodavni okvir.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B23BA-60BC-C0BC-9865-328C0F6CCC39}"/>
              </a:ext>
            </a:extLst>
          </p:cNvPr>
          <p:cNvSpPr txBox="1"/>
          <p:nvPr/>
        </p:nvSpPr>
        <p:spPr>
          <a:xfrm>
            <a:off x="6753749" y="5486389"/>
            <a:ext cx="49236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i="1" dirty="0" err="1"/>
              <a:t>Naučna</a:t>
            </a:r>
            <a:r>
              <a:rPr lang="en-GB" b="1" i="1" dirty="0"/>
              <a:t> </a:t>
            </a:r>
            <a:r>
              <a:rPr lang="en-GB" b="1" i="1" dirty="0" err="1"/>
              <a:t>istraživanja</a:t>
            </a:r>
            <a:r>
              <a:rPr lang="en-GB" b="1" i="1" dirty="0"/>
              <a:t> </a:t>
            </a:r>
            <a:r>
              <a:rPr lang="en-GB" b="1" i="1" dirty="0" err="1"/>
              <a:t>ostvaruju</a:t>
            </a:r>
            <a:r>
              <a:rPr lang="en-GB" b="1" i="1" dirty="0"/>
              <a:t> </a:t>
            </a:r>
            <a:r>
              <a:rPr lang="en-GB" b="1" i="1" dirty="0" err="1"/>
              <a:t>svoju</a:t>
            </a:r>
            <a:r>
              <a:rPr lang="en-GB" b="1" i="1" dirty="0"/>
              <a:t> </a:t>
            </a:r>
            <a:r>
              <a:rPr lang="en-GB" b="1" i="1" dirty="0" err="1"/>
              <a:t>punu</a:t>
            </a:r>
            <a:r>
              <a:rPr lang="en-GB" b="1" i="1" dirty="0"/>
              <a:t> </a:t>
            </a:r>
            <a:r>
              <a:rPr lang="en-GB" b="1" i="1" dirty="0" err="1"/>
              <a:t>vrijednost</a:t>
            </a:r>
            <a:r>
              <a:rPr lang="en-GB" b="1" i="1" dirty="0"/>
              <a:t> </a:t>
            </a:r>
            <a:r>
              <a:rPr lang="en-GB" b="1" i="1" dirty="0" err="1"/>
              <a:t>tek</a:t>
            </a:r>
            <a:r>
              <a:rPr lang="en-GB" b="1" i="1" dirty="0"/>
              <a:t> </a:t>
            </a:r>
            <a:r>
              <a:rPr lang="en-GB" b="1" i="1" dirty="0" err="1"/>
              <a:t>kada</a:t>
            </a:r>
            <a:r>
              <a:rPr lang="en-GB" b="1" i="1" dirty="0"/>
              <a:t> se </a:t>
            </a:r>
            <a:r>
              <a:rPr lang="en-GB" b="1" i="1" dirty="0" err="1"/>
              <a:t>njihovi</a:t>
            </a:r>
            <a:r>
              <a:rPr lang="en-GB" b="1" i="1" dirty="0"/>
              <a:t> </a:t>
            </a:r>
            <a:r>
              <a:rPr lang="en-GB" b="1" i="1" dirty="0" err="1"/>
              <a:t>rezultati</a:t>
            </a:r>
            <a:r>
              <a:rPr lang="en-GB" b="1" i="1" dirty="0"/>
              <a:t> </a:t>
            </a:r>
            <a:r>
              <a:rPr lang="en-GB" b="1" i="1" dirty="0" err="1"/>
              <a:t>pretoče</a:t>
            </a:r>
            <a:r>
              <a:rPr lang="en-GB" b="1" i="1" dirty="0"/>
              <a:t> u </a:t>
            </a:r>
            <a:r>
              <a:rPr lang="en-GB" b="1" i="1" dirty="0" err="1"/>
              <a:t>praktične</a:t>
            </a:r>
            <a:r>
              <a:rPr lang="en-GB" b="1" i="1" dirty="0"/>
              <a:t> alate koji </a:t>
            </a:r>
            <a:r>
              <a:rPr lang="en-GB" b="1" i="1" dirty="0" err="1"/>
              <a:t>rješavaju</a:t>
            </a:r>
            <a:r>
              <a:rPr lang="en-GB" b="1" i="1" dirty="0"/>
              <a:t> </a:t>
            </a:r>
            <a:r>
              <a:rPr lang="en-GB" b="1" i="1" dirty="0" err="1"/>
              <a:t>realne</a:t>
            </a:r>
            <a:r>
              <a:rPr lang="en-GB" b="1" i="1" dirty="0"/>
              <a:t> </a:t>
            </a:r>
            <a:r>
              <a:rPr lang="en-GB" b="1" i="1" dirty="0" err="1"/>
              <a:t>probleme</a:t>
            </a:r>
            <a:r>
              <a:rPr lang="en-GB" b="1" i="1" dirty="0"/>
              <a:t> </a:t>
            </a:r>
            <a:r>
              <a:rPr lang="en-GB" b="1" i="1" dirty="0" err="1"/>
              <a:t>i</a:t>
            </a:r>
            <a:r>
              <a:rPr lang="en-GB" b="1" i="1" dirty="0"/>
              <a:t> </a:t>
            </a:r>
            <a:r>
              <a:rPr lang="en-GB" b="1" i="1" dirty="0" err="1"/>
              <a:t>doprinose</a:t>
            </a:r>
            <a:r>
              <a:rPr lang="en-GB" b="1" i="1" dirty="0"/>
              <a:t> </a:t>
            </a:r>
            <a:r>
              <a:rPr lang="en-GB" b="1" i="1" dirty="0" err="1"/>
              <a:t>razvoju</a:t>
            </a:r>
            <a:r>
              <a:rPr lang="en-GB" b="1" i="1" dirty="0"/>
              <a:t> </a:t>
            </a:r>
            <a:r>
              <a:rPr lang="en-GB" b="1" i="1" dirty="0" err="1"/>
              <a:t>društva</a:t>
            </a:r>
            <a:r>
              <a:rPr lang="en-GB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55" y="295592"/>
            <a:ext cx="5884027" cy="796611"/>
          </a:xfrm>
        </p:spPr>
        <p:txBody>
          <a:bodyPr/>
          <a:lstStyle/>
          <a:p>
            <a:r>
              <a:rPr lang="bs-Latn-BA" b="1" dirty="0"/>
              <a:t>OČEKIVANI REZULTATI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246255" y="1317769"/>
            <a:ext cx="6450026" cy="2536826"/>
          </a:xfrm>
        </p:spPr>
        <p:txBody>
          <a:bodyPr>
            <a:noAutofit/>
          </a:bodyPr>
          <a:lstStyle/>
          <a:p>
            <a:r>
              <a:rPr lang="en-GB" b="1" dirty="0" err="1"/>
              <a:t>Očekivani</a:t>
            </a:r>
            <a:r>
              <a:rPr lang="en-GB" b="1" dirty="0"/>
              <a:t> </a:t>
            </a:r>
            <a:r>
              <a:rPr lang="en-GB" b="1" dirty="0" err="1"/>
              <a:t>rezultati</a:t>
            </a:r>
            <a:r>
              <a:rPr lang="en-GB" dirty="0"/>
              <a:t> </a:t>
            </a:r>
            <a:r>
              <a:rPr lang="en-GB" dirty="0" err="1"/>
              <a:t>uključuju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</a:t>
            </a:r>
            <a:r>
              <a:rPr lang="en-GB" dirty="0" err="1"/>
              <a:t>neuronske</a:t>
            </a:r>
            <a:r>
              <a:rPr lang="en-GB" dirty="0"/>
              <a:t> </a:t>
            </a:r>
            <a:r>
              <a:rPr lang="en-GB" dirty="0" err="1"/>
              <a:t>mreže</a:t>
            </a:r>
            <a:r>
              <a:rPr lang="en-GB" dirty="0"/>
              <a:t> </a:t>
            </a:r>
            <a:r>
              <a:rPr lang="en-GB" dirty="0" err="1"/>
              <a:t>prilagođenog</a:t>
            </a:r>
            <a:r>
              <a:rPr lang="en-GB" dirty="0"/>
              <a:t> </a:t>
            </a:r>
            <a:r>
              <a:rPr lang="en-GB" dirty="0" err="1"/>
              <a:t>specifičnostima</a:t>
            </a:r>
            <a:r>
              <a:rPr lang="en-GB" dirty="0"/>
              <a:t> </a:t>
            </a:r>
            <a:r>
              <a:rPr lang="en-GB" dirty="0" err="1"/>
              <a:t>poslovnog</a:t>
            </a:r>
            <a:r>
              <a:rPr lang="en-GB" dirty="0"/>
              <a:t> </a:t>
            </a:r>
            <a:r>
              <a:rPr lang="en-GB" dirty="0" err="1"/>
              <a:t>okruženja</a:t>
            </a:r>
            <a:r>
              <a:rPr lang="en-GB" dirty="0"/>
              <a:t> FBiH, </a:t>
            </a:r>
            <a:r>
              <a:rPr lang="en-GB" dirty="0" err="1"/>
              <a:t>identifikaciju</a:t>
            </a:r>
            <a:r>
              <a:rPr lang="en-GB" dirty="0"/>
              <a:t> </a:t>
            </a:r>
            <a:r>
              <a:rPr lang="en-GB" dirty="0" err="1"/>
              <a:t>bilansnih</a:t>
            </a:r>
            <a:r>
              <a:rPr lang="en-GB" dirty="0"/>
              <a:t> </a:t>
            </a:r>
            <a:r>
              <a:rPr lang="en-GB" dirty="0" err="1"/>
              <a:t>pozicija</a:t>
            </a:r>
            <a:r>
              <a:rPr lang="en-GB" dirty="0"/>
              <a:t> s </a:t>
            </a:r>
            <a:r>
              <a:rPr lang="en-GB" dirty="0" err="1"/>
              <a:t>najvećim</a:t>
            </a:r>
            <a:r>
              <a:rPr lang="en-GB" dirty="0"/>
              <a:t> </a:t>
            </a:r>
            <a:r>
              <a:rPr lang="en-GB" dirty="0" err="1"/>
              <a:t>uticajem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kvalitet</a:t>
            </a:r>
            <a:r>
              <a:rPr lang="en-GB" dirty="0"/>
              <a:t> </a:t>
            </a:r>
            <a:r>
              <a:rPr lang="en-GB" dirty="0" err="1"/>
              <a:t>finansijskog</a:t>
            </a:r>
            <a:r>
              <a:rPr lang="en-GB" dirty="0"/>
              <a:t> </a:t>
            </a:r>
            <a:r>
              <a:rPr lang="en-GB" dirty="0" err="1"/>
              <a:t>izvještavanja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validaciju</a:t>
            </a:r>
            <a:r>
              <a:rPr lang="en-GB" dirty="0"/>
              <a:t> </a:t>
            </a:r>
            <a:r>
              <a:rPr lang="en-GB" dirty="0" err="1"/>
              <a:t>primjene</a:t>
            </a:r>
            <a:r>
              <a:rPr lang="en-GB" dirty="0"/>
              <a:t> AI </a:t>
            </a:r>
            <a:r>
              <a:rPr lang="en-GB" dirty="0" err="1"/>
              <a:t>tehnologija</a:t>
            </a:r>
            <a:r>
              <a:rPr lang="en-GB" dirty="0"/>
              <a:t> u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finansijske</a:t>
            </a:r>
            <a:r>
              <a:rPr lang="en-GB" dirty="0"/>
              <a:t> </a:t>
            </a:r>
            <a:r>
              <a:rPr lang="en-GB" dirty="0" err="1"/>
              <a:t>kontrole</a:t>
            </a:r>
            <a:r>
              <a:rPr lang="en-GB" dirty="0"/>
              <a:t>. </a:t>
            </a:r>
            <a:endParaRPr lang="bs-Latn-BA" dirty="0"/>
          </a:p>
          <a:p>
            <a:r>
              <a:rPr lang="bs-Latn-BA" dirty="0"/>
              <a:t>P</a:t>
            </a:r>
            <a:r>
              <a:rPr lang="en-GB" dirty="0" err="1"/>
              <a:t>rojekt</a:t>
            </a:r>
            <a:r>
              <a:rPr lang="en-GB" dirty="0"/>
              <a:t> </a:t>
            </a:r>
            <a:r>
              <a:rPr lang="en-GB" dirty="0" err="1"/>
              <a:t>doprinosi</a:t>
            </a:r>
            <a:r>
              <a:rPr lang="en-GB" dirty="0"/>
              <a:t> </a:t>
            </a:r>
            <a:r>
              <a:rPr lang="en-GB" dirty="0" err="1"/>
              <a:t>proširenju</a:t>
            </a:r>
            <a:r>
              <a:rPr lang="en-GB" dirty="0"/>
              <a:t> </a:t>
            </a:r>
            <a:r>
              <a:rPr lang="en-GB" dirty="0" err="1"/>
              <a:t>saznanja</a:t>
            </a:r>
            <a:r>
              <a:rPr lang="en-GB" dirty="0"/>
              <a:t> o </a:t>
            </a:r>
            <a:r>
              <a:rPr lang="en-GB" dirty="0" err="1"/>
              <a:t>integraciji</a:t>
            </a:r>
            <a:r>
              <a:rPr lang="en-GB" dirty="0"/>
              <a:t> </a:t>
            </a:r>
            <a:r>
              <a:rPr lang="en-GB" dirty="0" err="1"/>
              <a:t>revizorskih</a:t>
            </a:r>
            <a:r>
              <a:rPr lang="en-GB" dirty="0"/>
              <a:t> </a:t>
            </a:r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automatizovane</a:t>
            </a:r>
            <a:r>
              <a:rPr lang="en-GB" dirty="0"/>
              <a:t> </a:t>
            </a:r>
            <a:r>
              <a:rPr lang="en-GB" dirty="0" err="1"/>
              <a:t>analize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interdisciplinarnih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povezuju</a:t>
            </a:r>
            <a:r>
              <a:rPr lang="en-GB" dirty="0"/>
              <a:t> </a:t>
            </a:r>
            <a:r>
              <a:rPr lang="en-GB" dirty="0" err="1"/>
              <a:t>računovodstvo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informacione</a:t>
            </a:r>
            <a:r>
              <a:rPr lang="en-GB" dirty="0"/>
              <a:t> </a:t>
            </a:r>
            <a:r>
              <a:rPr lang="en-GB" dirty="0" err="1"/>
              <a:t>tehnologije</a:t>
            </a:r>
            <a:r>
              <a:rPr lang="en-GB" dirty="0"/>
              <a:t>.</a:t>
            </a:r>
            <a:endParaRPr lang="bs-Latn-BA" dirty="0"/>
          </a:p>
          <a:p>
            <a:endParaRPr lang="bs-Latn-BA" dirty="0"/>
          </a:p>
          <a:p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r>
              <a:rPr lang="en-GB" dirty="0"/>
              <a:t> </a:t>
            </a:r>
            <a:r>
              <a:rPr lang="en-GB" dirty="0" err="1"/>
              <a:t>omogućavaju</a:t>
            </a:r>
            <a:r>
              <a:rPr lang="en-GB" dirty="0"/>
              <a:t> </a:t>
            </a:r>
            <a:r>
              <a:rPr lang="en-GB" dirty="0" err="1"/>
              <a:t>regulatornim</a:t>
            </a:r>
            <a:r>
              <a:rPr lang="en-GB" dirty="0"/>
              <a:t> </a:t>
            </a:r>
            <a:r>
              <a:rPr lang="en-GB" dirty="0" err="1"/>
              <a:t>tijelima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preduzećima</a:t>
            </a:r>
            <a:r>
              <a:rPr lang="en-GB" dirty="0"/>
              <a:t> </a:t>
            </a:r>
            <a:r>
              <a:rPr lang="en-GB" dirty="0" err="1"/>
              <a:t>pravovremenu</a:t>
            </a:r>
            <a:r>
              <a:rPr lang="en-GB" dirty="0"/>
              <a:t> </a:t>
            </a:r>
            <a:r>
              <a:rPr lang="en-GB" dirty="0" err="1"/>
              <a:t>detekciju</a:t>
            </a:r>
            <a:r>
              <a:rPr lang="en-GB" dirty="0"/>
              <a:t> </a:t>
            </a:r>
            <a:r>
              <a:rPr lang="en-GB" dirty="0" err="1"/>
              <a:t>računovodstvenih</a:t>
            </a:r>
            <a:r>
              <a:rPr lang="en-GB" dirty="0"/>
              <a:t> </a:t>
            </a:r>
            <a:r>
              <a:rPr lang="en-GB" dirty="0" err="1"/>
              <a:t>nepravilnosti</a:t>
            </a:r>
            <a:r>
              <a:rPr lang="en-GB" dirty="0"/>
              <a:t>, </a:t>
            </a:r>
            <a:r>
              <a:rPr lang="en-GB" dirty="0" err="1"/>
              <a:t>doprinose</a:t>
            </a:r>
            <a:r>
              <a:rPr lang="en-GB" dirty="0"/>
              <a:t> </a:t>
            </a:r>
            <a:r>
              <a:rPr lang="en-GB" dirty="0" err="1"/>
              <a:t>efikasnijem</a:t>
            </a:r>
            <a:r>
              <a:rPr lang="en-GB" dirty="0"/>
              <a:t> </a:t>
            </a:r>
            <a:r>
              <a:rPr lang="en-GB" dirty="0" err="1"/>
              <a:t>nadzoru</a:t>
            </a:r>
            <a:r>
              <a:rPr lang="en-GB" dirty="0"/>
              <a:t> </a:t>
            </a:r>
            <a:r>
              <a:rPr lang="en-GB" dirty="0" err="1"/>
              <a:t>finansijskog</a:t>
            </a:r>
            <a:r>
              <a:rPr lang="en-GB" dirty="0"/>
              <a:t> </a:t>
            </a:r>
            <a:r>
              <a:rPr lang="en-GB" dirty="0" err="1"/>
              <a:t>izvještavanja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podržavaju</a:t>
            </a:r>
            <a:r>
              <a:rPr lang="en-GB" dirty="0"/>
              <a:t> </a:t>
            </a:r>
            <a:r>
              <a:rPr lang="en-GB" dirty="0" err="1"/>
              <a:t>procese</a:t>
            </a:r>
            <a:r>
              <a:rPr lang="en-GB" dirty="0"/>
              <a:t> </a:t>
            </a:r>
            <a:r>
              <a:rPr lang="en-GB" dirty="0" err="1"/>
              <a:t>digitalizacije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usklađivanja</a:t>
            </a:r>
            <a:r>
              <a:rPr lang="en-GB" dirty="0"/>
              <a:t> s EU </a:t>
            </a:r>
            <a:r>
              <a:rPr lang="en-GB" dirty="0" err="1"/>
              <a:t>standardima</a:t>
            </a:r>
            <a:r>
              <a:rPr lang="bs-Latn-BA" dirty="0"/>
              <a:t>.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5" descr="Lines and dots connected representing a network">
            <a:extLst>
              <a:ext uri="{FF2B5EF4-FFF2-40B4-BE49-F238E27FC236}">
                <a16:creationId xmlns:a16="http://schemas.microsoft.com/office/drawing/2014/main" id="{178DC5C1-5352-B0E3-57CF-610677B78C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581" r="27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1"/>
            <a:ext cx="4179570" cy="1059766"/>
          </a:xfrm>
        </p:spPr>
        <p:txBody>
          <a:bodyPr/>
          <a:lstStyle/>
          <a:p>
            <a:r>
              <a:rPr lang="bs-Latn-BA" dirty="0"/>
              <a:t>PROJEKTNI TIM</a:t>
            </a:r>
            <a:br>
              <a:rPr lang="bs-Latn-BA" dirty="0"/>
            </a:b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People with tablet">
            <a:extLst>
              <a:ext uri="{FF2B5EF4-FFF2-40B4-BE49-F238E27FC236}">
                <a16:creationId xmlns:a16="http://schemas.microsoft.com/office/drawing/2014/main" id="{AA6D3657-7163-6DA3-EC56-6DCAB59415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99" r="18099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95F89-50A9-1057-A78F-E9399BD44C4D}"/>
              </a:ext>
            </a:extLst>
          </p:cNvPr>
          <p:cNvSpPr txBox="1"/>
          <p:nvPr/>
        </p:nvSpPr>
        <p:spPr>
          <a:xfrm>
            <a:off x="6400800" y="1370128"/>
            <a:ext cx="5553870" cy="435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hr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Dr. sc</a:t>
            </a:r>
            <a:r>
              <a:rPr lang="hr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r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Amra </a:t>
            </a:r>
            <a:r>
              <a:rPr lang="hr-BA" kern="100" dirty="0" err="1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Gadžo</a:t>
            </a:r>
            <a:r>
              <a:rPr lang="hr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r-BA" kern="100" dirty="0" err="1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vanr</a:t>
            </a:r>
            <a:r>
              <a:rPr lang="hr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prof. – voditelj Projekta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hr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Ekonomski fakultet Univerziteta u Tuzli,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hr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UNO „Računovodstvo”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endParaRPr lang="hr-BA" kern="100" dirty="0">
              <a:solidFill>
                <a:schemeClr val="bg1"/>
              </a:solidFill>
              <a:effectLst/>
              <a:latin typeface="Amasis MT Pro" panose="020F0502020204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Dr. sc. Benina Veledar, vanr. prof. – član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Ekonomski fakultet Univerziteta u Sarajevu,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hr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UNO „Računovodstvo”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endParaRPr lang="hr-BA" kern="100" dirty="0">
              <a:solidFill>
                <a:schemeClr val="bg1"/>
              </a:solidFill>
              <a:latin typeface="Amasis MT Pro" panose="020F0502020204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kern="100" dirty="0">
                <a:solidFill>
                  <a:schemeClr val="bg1"/>
                </a:solidFill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Dženeta Kovačević, as. – mladi istraživač,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Ekonomski fakultet Tuzla,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kern="100" dirty="0">
                <a:solidFill>
                  <a:schemeClr val="bg1"/>
                </a:solidFill>
                <a:effectLst/>
                <a:latin typeface="Amasis MT Pro" panose="020F0502020204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UNO „Digitalna ekonomija“</a:t>
            </a:r>
            <a:endParaRPr lang="en-GB" kern="100" dirty="0">
              <a:solidFill>
                <a:schemeClr val="bg1"/>
              </a:solidFill>
              <a:effectLst/>
              <a:latin typeface="Amasis MT Pro" panose="020F0502020204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bs-Latn-BA" dirty="0"/>
              <a:t>Pitanja?</a:t>
            </a:r>
          </a:p>
          <a:p>
            <a:r>
              <a:rPr lang="bs-Latn-BA" dirty="0"/>
              <a:t>amra.gadzo@untz.ba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{20403952-03F4-4E13-B5F6-17F0788BCC07}TF7521aafa-c748-4c40-a498-ba511be234dc5b1b6097_win32-5039330bb2f3</Template>
  <TotalTime>0</TotalTime>
  <Words>612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</vt:lpstr>
      <vt:lpstr>Arial</vt:lpstr>
      <vt:lpstr>Calibri</vt:lpstr>
      <vt:lpstr>Tenorite</vt:lpstr>
      <vt:lpstr>Custom</vt:lpstr>
      <vt:lpstr>Primjena neuralnih mreža u detekciji pogrešno vrednovanih bilansnih pozicija </vt:lpstr>
      <vt:lpstr>AGENDA</vt:lpstr>
      <vt:lpstr>SAŽETAK PROJEKTA</vt:lpstr>
      <vt:lpstr>CILJEVI PROJEKTA</vt:lpstr>
      <vt:lpstr>ISTRAŽIVAČKA PITANJA </vt:lpstr>
      <vt:lpstr>PRAKTIČAN ALAT WEB STRANICA </vt:lpstr>
      <vt:lpstr>OČEKIVANI REZULTATI</vt:lpstr>
      <vt:lpstr>PROJEKTNI TIM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EFTZ 2</dc:creator>
  <cp:lastModifiedBy>AlmaTH</cp:lastModifiedBy>
  <cp:revision>2</cp:revision>
  <dcterms:created xsi:type="dcterms:W3CDTF">2026-01-15T20:01:57Z</dcterms:created>
  <dcterms:modified xsi:type="dcterms:W3CDTF">2026-01-16T10:47:21Z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