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bs-Latn-BA" u="sng" dirty="0"/>
              <a:t>Naziv projekta</a:t>
            </a:r>
            <a:br>
              <a:rPr lang="bs-Latn-BA" u="sng" dirty="0"/>
            </a:br>
            <a:r>
              <a:rPr lang="bs-Latn-BA" sz="4000" b="1" dirty="0"/>
              <a:t>Procjena kvalitete ljekovitog bilja uzgojenog na području Unsko-sanskog i Tuzlanskog kantona u odnosu na sadržaj teških metala</a:t>
            </a:r>
            <a:br>
              <a:rPr lang="bs-Latn-BA" b="1" dirty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69674"/>
            <a:ext cx="6400800" cy="1752600"/>
          </a:xfrm>
        </p:spPr>
        <p:txBody>
          <a:bodyPr/>
          <a:lstStyle/>
          <a:p>
            <a:r>
              <a:rPr lang="bs-Latn-BA" dirty="0">
                <a:solidFill>
                  <a:schemeClr val="tx1"/>
                </a:solidFill>
              </a:rPr>
              <a:t>Dr.sc. Husejin Keran, red. prof.</a:t>
            </a:r>
          </a:p>
          <a:p>
            <a:r>
              <a:rPr lang="bs-Latn-BA" dirty="0">
                <a:solidFill>
                  <a:schemeClr val="tx1"/>
                </a:solidFill>
              </a:rPr>
              <a:t>Voditelj projekta</a:t>
            </a:r>
          </a:p>
        </p:txBody>
      </p:sp>
    </p:spTree>
    <p:extLst>
      <p:ext uri="{BB962C8B-B14F-4D97-AF65-F5344CB8AC3E}">
        <p14:creationId xmlns:p14="http://schemas.microsoft.com/office/powerpoint/2010/main" val="2920123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Očekivani rezultati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Precizno određene koncentracije metala</a:t>
            </a:r>
          </a:p>
          <a:p>
            <a:r>
              <a:t>Identifikacija rizičnih biljnih vrsta</a:t>
            </a:r>
          </a:p>
          <a:p>
            <a:r>
              <a:t>Procjena zdravstvenog rizika</a:t>
            </a:r>
          </a:p>
          <a:p>
            <a:r>
              <a:t>Smjernice za proizvođače i institucije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Značaj istraživanja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Zaštita zdravlja potrošača</a:t>
            </a:r>
          </a:p>
          <a:p>
            <a:r>
              <a:t>Unapređenje kontrole kvalitete biljne sirovine</a:t>
            </a:r>
          </a:p>
          <a:p>
            <a:r>
              <a:t>Podrška razvoju regulatornih politika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Hvala na pažnji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1040" cy="45219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r>
              <a:rPr lang="bs-Latn-BA" b="1" u="sng" dirty="0"/>
              <a:t>Projektni tim</a:t>
            </a:r>
          </a:p>
          <a:p>
            <a:pPr marL="0" indent="0">
              <a:buNone/>
            </a:pPr>
            <a:r>
              <a:rPr lang="bs-Latn-BA" u="sng" dirty="0"/>
              <a:t>Tehnološki fakultet Univerzitata u Tuzli </a:t>
            </a:r>
          </a:p>
          <a:p>
            <a:pPr marL="0" indent="0">
              <a:buNone/>
            </a:pPr>
            <a:r>
              <a:rPr lang="bs-Latn-BA" dirty="0"/>
              <a:t>Dr.sc. Husejin Keran, red. prof. voditelj projekta,</a:t>
            </a:r>
          </a:p>
          <a:p>
            <a:pPr marL="0" indent="0">
              <a:buNone/>
            </a:pPr>
            <a:r>
              <a:rPr lang="bs-Latn-BA" dirty="0"/>
              <a:t>Dr.sc. Indira Šestan, van. prof. učesnik na projektu</a:t>
            </a:r>
          </a:p>
          <a:p>
            <a:pPr marL="0" indent="0">
              <a:buNone/>
            </a:pPr>
            <a:r>
              <a:rPr lang="bs-Latn-BA" dirty="0"/>
              <a:t>Dr.sc. Melisa Ahmetović, docent, učesnik na projektu</a:t>
            </a:r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r>
              <a:rPr lang="bs-Latn-BA" u="sng" dirty="0"/>
              <a:t>Biotehnički fakultet Univerziteta u Bihaću</a:t>
            </a:r>
          </a:p>
          <a:p>
            <a:pPr marL="0" indent="0">
              <a:buNone/>
            </a:pPr>
            <a:r>
              <a:rPr lang="bs-Latn-BA" dirty="0"/>
              <a:t>Dr.sc. Husein Vilić, red. prof. učesnik na projektu</a:t>
            </a:r>
          </a:p>
          <a:p>
            <a:pPr marL="0" indent="0">
              <a:buNone/>
            </a:pPr>
            <a:r>
              <a:rPr lang="bs-Latn-BA" dirty="0"/>
              <a:t>Dr.sc. Sebila Rekić, vanr. prof. učesnik na projektu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Predmet istraživanja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Istraživanje kontaminacije ljekovitog bilja teškim metalima.</a:t>
            </a:r>
          </a:p>
          <a:p>
            <a:r>
              <a:t>Fokus na metale: Cu, Fe, Mn, Zn, Ni, Cd i Pb.</a:t>
            </a:r>
          </a:p>
          <a:p>
            <a:r>
              <a:t>Poređenje dva agroekološki različita područja FBiH.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Cilj istraživanja – Opći cilj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Procjena</a:t>
            </a:r>
            <a:r>
              <a:rPr dirty="0"/>
              <a:t> </a:t>
            </a:r>
            <a:r>
              <a:rPr dirty="0" err="1"/>
              <a:t>kvalitete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zdravstvene</a:t>
            </a:r>
            <a:r>
              <a:rPr dirty="0"/>
              <a:t> </a:t>
            </a:r>
            <a:r>
              <a:rPr dirty="0" err="1"/>
              <a:t>ispravnosti</a:t>
            </a:r>
            <a:r>
              <a:rPr dirty="0"/>
              <a:t> </a:t>
            </a:r>
            <a:r>
              <a:rPr dirty="0" err="1"/>
              <a:t>ljekovitog</a:t>
            </a:r>
            <a:r>
              <a:rPr dirty="0"/>
              <a:t> </a:t>
            </a:r>
            <a:r>
              <a:rPr dirty="0" err="1"/>
              <a:t>bilja</a:t>
            </a:r>
            <a:r>
              <a:rPr lang="bs-Latn-BA" dirty="0"/>
              <a:t> </a:t>
            </a:r>
            <a:r>
              <a:rPr dirty="0" err="1"/>
              <a:t>kroz</a:t>
            </a:r>
            <a:r>
              <a:rPr dirty="0"/>
              <a:t> </a:t>
            </a:r>
            <a:r>
              <a:rPr dirty="0" err="1"/>
              <a:t>kvantitativnu</a:t>
            </a:r>
            <a:r>
              <a:rPr dirty="0"/>
              <a:t> </a:t>
            </a:r>
            <a:r>
              <a:rPr dirty="0" err="1"/>
              <a:t>analizu</a:t>
            </a:r>
            <a:r>
              <a:rPr dirty="0"/>
              <a:t> </a:t>
            </a:r>
            <a:r>
              <a:rPr dirty="0" err="1"/>
              <a:t>sadržaja</a:t>
            </a:r>
            <a:r>
              <a:rPr dirty="0"/>
              <a:t> </a:t>
            </a:r>
            <a:r>
              <a:rPr dirty="0" err="1"/>
              <a:t>teških</a:t>
            </a:r>
            <a:r>
              <a:rPr dirty="0"/>
              <a:t> </a:t>
            </a:r>
            <a:r>
              <a:rPr dirty="0" err="1"/>
              <a:t>metala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Cilj istraživanja – Specifični ciljevi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Odrediti</a:t>
            </a:r>
            <a:r>
              <a:rPr dirty="0"/>
              <a:t> </a:t>
            </a:r>
            <a:r>
              <a:rPr dirty="0" err="1"/>
              <a:t>koncentracije</a:t>
            </a:r>
            <a:r>
              <a:rPr dirty="0"/>
              <a:t> </a:t>
            </a:r>
            <a:r>
              <a:rPr dirty="0" err="1"/>
              <a:t>teških</a:t>
            </a:r>
            <a:r>
              <a:rPr dirty="0"/>
              <a:t> </a:t>
            </a:r>
            <a:r>
              <a:rPr dirty="0" err="1"/>
              <a:t>metala</a:t>
            </a:r>
            <a:r>
              <a:rPr dirty="0"/>
              <a:t> u </a:t>
            </a:r>
            <a:r>
              <a:rPr dirty="0" err="1"/>
              <a:t>bilju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Uporediti</a:t>
            </a:r>
            <a:r>
              <a:rPr dirty="0"/>
              <a:t> </a:t>
            </a:r>
            <a:r>
              <a:rPr dirty="0" err="1"/>
              <a:t>rezultate</a:t>
            </a:r>
            <a:r>
              <a:rPr dirty="0"/>
              <a:t> </a:t>
            </a:r>
            <a:r>
              <a:rPr dirty="0" err="1"/>
              <a:t>između</a:t>
            </a:r>
            <a:r>
              <a:rPr dirty="0"/>
              <a:t> </a:t>
            </a:r>
            <a:r>
              <a:rPr dirty="0" err="1"/>
              <a:t>lokaliteta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Procijeniti</a:t>
            </a:r>
            <a:r>
              <a:rPr dirty="0"/>
              <a:t> </a:t>
            </a:r>
            <a:r>
              <a:rPr dirty="0" err="1"/>
              <a:t>zdravstveni</a:t>
            </a:r>
            <a:r>
              <a:rPr dirty="0"/>
              <a:t> </a:t>
            </a:r>
            <a:r>
              <a:rPr dirty="0" err="1"/>
              <a:t>rizik</a:t>
            </a:r>
            <a:r>
              <a:rPr dirty="0"/>
              <a:t> (THQ, HI)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Izraditi</a:t>
            </a:r>
            <a:r>
              <a:rPr dirty="0"/>
              <a:t> </a:t>
            </a:r>
            <a:r>
              <a:rPr dirty="0" err="1"/>
              <a:t>preporuke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sigurnu</a:t>
            </a:r>
            <a:r>
              <a:rPr dirty="0"/>
              <a:t> </a:t>
            </a:r>
            <a:r>
              <a:rPr dirty="0" err="1"/>
              <a:t>upotrebu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Metodologija – Uzorak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10 vrsta ljekovitog bilja</a:t>
            </a:r>
          </a:p>
          <a:p>
            <a:r>
              <a:t>Dva lokaliteta: Unsko-sanski i Tuzlanski kanton</a:t>
            </a:r>
          </a:p>
          <a:p>
            <a:r>
              <a:t>Standardizovano uzorkovanje i priprema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Metodologija – Laboratorijska analiza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Suha mineralizacija biljnih uzoraka</a:t>
            </a:r>
          </a:p>
          <a:p>
            <a:r>
              <a:t>Otapanje pepela u 6M HCl i 0,1M HNO₃</a:t>
            </a:r>
          </a:p>
          <a:p>
            <a:r>
              <a:t>Analiza pomoću AAS metode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Metodologija – Obrada podataka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Deskriptivna</a:t>
            </a:r>
            <a:r>
              <a:rPr dirty="0"/>
              <a:t> </a:t>
            </a:r>
            <a:r>
              <a:rPr dirty="0" err="1"/>
              <a:t>statistika</a:t>
            </a:r>
            <a:endParaRPr dirty="0"/>
          </a:p>
          <a:p>
            <a:r>
              <a:rPr dirty="0" err="1"/>
              <a:t>Toksikološki</a:t>
            </a:r>
            <a:r>
              <a:rPr dirty="0"/>
              <a:t> </a:t>
            </a:r>
            <a:r>
              <a:rPr dirty="0" err="1"/>
              <a:t>pokazatelji</a:t>
            </a:r>
            <a:r>
              <a:rPr dirty="0"/>
              <a:t>: THQ </a:t>
            </a:r>
            <a:r>
              <a:rPr dirty="0" err="1"/>
              <a:t>i</a:t>
            </a:r>
            <a:r>
              <a:rPr dirty="0"/>
              <a:t> HI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Hipoteze istraživanja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H₀: Ne </a:t>
            </a:r>
            <a:r>
              <a:rPr dirty="0" err="1"/>
              <a:t>postoji</a:t>
            </a:r>
            <a:r>
              <a:rPr dirty="0"/>
              <a:t> </a:t>
            </a:r>
            <a:r>
              <a:rPr dirty="0" err="1"/>
              <a:t>značajna</a:t>
            </a:r>
            <a:r>
              <a:rPr dirty="0"/>
              <a:t> </a:t>
            </a:r>
            <a:r>
              <a:rPr dirty="0" err="1"/>
              <a:t>razlika</a:t>
            </a:r>
            <a:r>
              <a:rPr dirty="0"/>
              <a:t> </a:t>
            </a:r>
            <a:r>
              <a:rPr dirty="0" err="1"/>
              <a:t>između</a:t>
            </a:r>
            <a:r>
              <a:rPr dirty="0"/>
              <a:t> </a:t>
            </a:r>
            <a:r>
              <a:rPr dirty="0" err="1"/>
              <a:t>lokaliteta</a:t>
            </a:r>
            <a:endParaRPr dirty="0"/>
          </a:p>
          <a:p>
            <a:r>
              <a:rPr dirty="0"/>
              <a:t>H₁: </a:t>
            </a:r>
            <a:r>
              <a:rPr dirty="0" err="1"/>
              <a:t>Postoje</a:t>
            </a:r>
            <a:r>
              <a:rPr dirty="0"/>
              <a:t> </a:t>
            </a:r>
            <a:r>
              <a:rPr dirty="0" err="1"/>
              <a:t>razlike</a:t>
            </a:r>
            <a:r>
              <a:rPr dirty="0"/>
              <a:t> u </a:t>
            </a:r>
            <a:r>
              <a:rPr dirty="0" err="1"/>
              <a:t>sadržaju</a:t>
            </a:r>
            <a:r>
              <a:rPr dirty="0"/>
              <a:t> </a:t>
            </a:r>
            <a:r>
              <a:rPr dirty="0" err="1"/>
              <a:t>metala</a:t>
            </a:r>
            <a:endParaRPr dirty="0"/>
          </a:p>
          <a:p>
            <a:r>
              <a:rPr dirty="0" err="1"/>
              <a:t>Određene</a:t>
            </a:r>
            <a:r>
              <a:rPr dirty="0"/>
              <a:t> </a:t>
            </a:r>
            <a:r>
              <a:rPr dirty="0" err="1"/>
              <a:t>biljke</a:t>
            </a:r>
            <a:r>
              <a:rPr dirty="0"/>
              <a:t> </a:t>
            </a:r>
            <a:r>
              <a:rPr dirty="0" err="1"/>
              <a:t>akumuliraju</a:t>
            </a:r>
            <a:r>
              <a:rPr dirty="0"/>
              <a:t> </a:t>
            </a:r>
            <a:r>
              <a:rPr dirty="0" err="1"/>
              <a:t>više</a:t>
            </a:r>
            <a:r>
              <a:rPr dirty="0"/>
              <a:t> </a:t>
            </a:r>
            <a:r>
              <a:rPr dirty="0" err="1"/>
              <a:t>metala</a:t>
            </a:r>
            <a:endParaRPr dirty="0"/>
          </a:p>
          <a:p>
            <a:r>
              <a:rPr dirty="0" err="1"/>
              <a:t>Mogući</a:t>
            </a:r>
            <a:r>
              <a:rPr dirty="0"/>
              <a:t> </a:t>
            </a:r>
            <a:r>
              <a:rPr dirty="0" err="1"/>
              <a:t>zdravstveni</a:t>
            </a:r>
            <a:r>
              <a:rPr dirty="0"/>
              <a:t> </a:t>
            </a:r>
            <a:r>
              <a:rPr dirty="0" err="1"/>
              <a:t>rizici</a:t>
            </a:r>
            <a:r>
              <a:rPr dirty="0"/>
              <a:t> (Cd, </a:t>
            </a:r>
            <a:r>
              <a:rPr dirty="0" err="1"/>
              <a:t>Pb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Naziv projekta Procjena kvalitete ljekovitog bilja uzgojenog na području Unsko-sanskog i Tuzlanskog kantona u odnosu na sadržaj teških metala </vt:lpstr>
      <vt:lpstr>PowerPoint Presentation</vt:lpstr>
      <vt:lpstr>Predmet istraživanja</vt:lpstr>
      <vt:lpstr>Cilj istraživanja – Opći cilj</vt:lpstr>
      <vt:lpstr>Cilj istraživanja – Specifični ciljevi</vt:lpstr>
      <vt:lpstr>Metodologija – Uzorak</vt:lpstr>
      <vt:lpstr>Metodologija – Laboratorijska analiza</vt:lpstr>
      <vt:lpstr>Metodologija – Obrada podataka</vt:lpstr>
      <vt:lpstr>Hipoteze istraživanja</vt:lpstr>
      <vt:lpstr>Očekivani rezultati</vt:lpstr>
      <vt:lpstr>Značaj istraživanja</vt:lpstr>
      <vt:lpstr>Hvala na pažnji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Naziv projekta Procjena kvalitete ljekovitog bilja uzgojenog na području Unsko-sanskog i Tuzlanskog kantona u odnosu na sadržaj teških metala</dc:title>
  <dc:subject/>
  <dc:creator>Lenovo2 Lab57</dc:creator>
  <cp:keywords/>
  <dc:description>generated using python-pptx</dc:description>
  <cp:lastModifiedBy>AlmaTH</cp:lastModifiedBy>
  <cp:revision>2</cp:revision>
  <dcterms:created xsi:type="dcterms:W3CDTF">2013-01-27T09:14:16Z</dcterms:created>
  <dcterms:modified xsi:type="dcterms:W3CDTF">2026-01-13T11:54:21Z</dcterms:modified>
  <cp:category/>
</cp:coreProperties>
</file>