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89" r:id="rId2"/>
    <p:sldId id="325" r:id="rId3"/>
    <p:sldId id="298" r:id="rId4"/>
    <p:sldId id="299" r:id="rId5"/>
    <p:sldId id="300" r:id="rId6"/>
    <p:sldId id="301" r:id="rId7"/>
    <p:sldId id="302" r:id="rId8"/>
    <p:sldId id="303" r:id="rId9"/>
    <p:sldId id="329" r:id="rId10"/>
    <p:sldId id="304" r:id="rId11"/>
    <p:sldId id="305" r:id="rId12"/>
    <p:sldId id="307" r:id="rId13"/>
    <p:sldId id="331" r:id="rId14"/>
    <p:sldId id="308" r:id="rId15"/>
    <p:sldId id="309" r:id="rId16"/>
    <p:sldId id="297" r:id="rId17"/>
    <p:sldId id="294" r:id="rId18"/>
    <p:sldId id="317" r:id="rId19"/>
    <p:sldId id="319" r:id="rId20"/>
    <p:sldId id="326" r:id="rId21"/>
    <p:sldId id="321" r:id="rId22"/>
    <p:sldId id="327" r:id="rId23"/>
    <p:sldId id="322" r:id="rId24"/>
    <p:sldId id="332" r:id="rId25"/>
    <p:sldId id="333" r:id="rId26"/>
    <p:sldId id="323" r:id="rId27"/>
    <p:sldId id="324" r:id="rId28"/>
    <p:sldId id="330" r:id="rId29"/>
  </p:sldIdLst>
  <p:sldSz cx="9144000" cy="6858000" type="screen4x3"/>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1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0" d="100"/>
          <a:sy n="70" d="100"/>
        </p:scale>
        <p:origin x="-2730" y="-88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5E86A5-B423-42EB-91B0-730F1451E311}" type="datetimeFigureOut">
              <a:rPr lang="en-US" smtClean="0"/>
              <a:t>3/9/2026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DFA519-4BAA-4872-87E6-C14AE7865AB3}" type="slidenum">
              <a:rPr lang="en-US" smtClean="0"/>
              <a:t>‹#›</a:t>
            </a:fld>
            <a:endParaRPr lang="en-US"/>
          </a:p>
        </p:txBody>
      </p:sp>
    </p:spTree>
    <p:extLst>
      <p:ext uri="{BB962C8B-B14F-4D97-AF65-F5344CB8AC3E}">
        <p14:creationId xmlns:p14="http://schemas.microsoft.com/office/powerpoint/2010/main" val="2685291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DFA519-4BAA-4872-87E6-C14AE7865AB3}" type="slidenum">
              <a:rPr lang="en-US" smtClean="0"/>
              <a:t>24</a:t>
            </a:fld>
            <a:endParaRPr lang="en-US"/>
          </a:p>
        </p:txBody>
      </p:sp>
    </p:spTree>
    <p:extLst>
      <p:ext uri="{BB962C8B-B14F-4D97-AF65-F5344CB8AC3E}">
        <p14:creationId xmlns:p14="http://schemas.microsoft.com/office/powerpoint/2010/main" val="2520181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bs-Latn-B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bs-Latn-BA"/>
          </a:p>
        </p:txBody>
      </p:sp>
      <p:sp>
        <p:nvSpPr>
          <p:cNvPr id="4" name="Date Placeholder 3"/>
          <p:cNvSpPr>
            <a:spLocks noGrp="1"/>
          </p:cNvSpPr>
          <p:nvPr>
            <p:ph type="dt" sz="half" idx="10"/>
          </p:nvPr>
        </p:nvSpPr>
        <p:spPr/>
        <p:txBody>
          <a:bodyPr/>
          <a:lstStyle/>
          <a:p>
            <a:fld id="{72CEAAC0-E1A3-4797-8D0E-3DC07B3A3122}" type="datetimeFigureOut">
              <a:rPr lang="bs-Latn-BA" smtClean="0"/>
              <a:t>9.3.2026</a:t>
            </a:fld>
            <a:endParaRPr lang="bs-Latn-BA"/>
          </a:p>
        </p:txBody>
      </p:sp>
      <p:sp>
        <p:nvSpPr>
          <p:cNvPr id="5" name="Footer Placeholder 4"/>
          <p:cNvSpPr>
            <a:spLocks noGrp="1"/>
          </p:cNvSpPr>
          <p:nvPr>
            <p:ph type="ftr" sz="quarter" idx="11"/>
          </p:nvPr>
        </p:nvSpPr>
        <p:spPr/>
        <p:txBody>
          <a:bodyPr/>
          <a:lstStyle/>
          <a:p>
            <a:endParaRPr lang="bs-Latn-BA"/>
          </a:p>
        </p:txBody>
      </p:sp>
      <p:sp>
        <p:nvSpPr>
          <p:cNvPr id="6" name="Slide Number Placeholder 5"/>
          <p:cNvSpPr>
            <a:spLocks noGrp="1"/>
          </p:cNvSpPr>
          <p:nvPr>
            <p:ph type="sldNum" sz="quarter" idx="12"/>
          </p:nvPr>
        </p:nvSpPr>
        <p:spPr/>
        <p:txBody>
          <a:bodyPr/>
          <a:lstStyle/>
          <a:p>
            <a:fld id="{104AF8EB-6CE0-4734-8A87-A7DEED4F39AC}" type="slidenum">
              <a:rPr lang="bs-Latn-BA" smtClean="0"/>
              <a:t>‹#›</a:t>
            </a:fld>
            <a:endParaRPr lang="bs-Latn-BA"/>
          </a:p>
        </p:txBody>
      </p:sp>
    </p:spTree>
    <p:extLst>
      <p:ext uri="{BB962C8B-B14F-4D97-AF65-F5344CB8AC3E}">
        <p14:creationId xmlns:p14="http://schemas.microsoft.com/office/powerpoint/2010/main" val="2796588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s-Latn-B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
        <p:nvSpPr>
          <p:cNvPr id="4" name="Date Placeholder 3"/>
          <p:cNvSpPr>
            <a:spLocks noGrp="1"/>
          </p:cNvSpPr>
          <p:nvPr>
            <p:ph type="dt" sz="half" idx="10"/>
          </p:nvPr>
        </p:nvSpPr>
        <p:spPr/>
        <p:txBody>
          <a:bodyPr/>
          <a:lstStyle/>
          <a:p>
            <a:fld id="{72CEAAC0-E1A3-4797-8D0E-3DC07B3A3122}" type="datetimeFigureOut">
              <a:rPr lang="bs-Latn-BA" smtClean="0"/>
              <a:t>9.3.2026</a:t>
            </a:fld>
            <a:endParaRPr lang="bs-Latn-BA"/>
          </a:p>
        </p:txBody>
      </p:sp>
      <p:sp>
        <p:nvSpPr>
          <p:cNvPr id="5" name="Footer Placeholder 4"/>
          <p:cNvSpPr>
            <a:spLocks noGrp="1"/>
          </p:cNvSpPr>
          <p:nvPr>
            <p:ph type="ftr" sz="quarter" idx="11"/>
          </p:nvPr>
        </p:nvSpPr>
        <p:spPr/>
        <p:txBody>
          <a:bodyPr/>
          <a:lstStyle/>
          <a:p>
            <a:endParaRPr lang="bs-Latn-BA"/>
          </a:p>
        </p:txBody>
      </p:sp>
      <p:sp>
        <p:nvSpPr>
          <p:cNvPr id="6" name="Slide Number Placeholder 5"/>
          <p:cNvSpPr>
            <a:spLocks noGrp="1"/>
          </p:cNvSpPr>
          <p:nvPr>
            <p:ph type="sldNum" sz="quarter" idx="12"/>
          </p:nvPr>
        </p:nvSpPr>
        <p:spPr/>
        <p:txBody>
          <a:bodyPr/>
          <a:lstStyle/>
          <a:p>
            <a:fld id="{104AF8EB-6CE0-4734-8A87-A7DEED4F39AC}" type="slidenum">
              <a:rPr lang="bs-Latn-BA" smtClean="0"/>
              <a:t>‹#›</a:t>
            </a:fld>
            <a:endParaRPr lang="bs-Latn-BA"/>
          </a:p>
        </p:txBody>
      </p:sp>
    </p:spTree>
    <p:extLst>
      <p:ext uri="{BB962C8B-B14F-4D97-AF65-F5344CB8AC3E}">
        <p14:creationId xmlns:p14="http://schemas.microsoft.com/office/powerpoint/2010/main" val="1967115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bs-Latn-B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
        <p:nvSpPr>
          <p:cNvPr id="4" name="Date Placeholder 3"/>
          <p:cNvSpPr>
            <a:spLocks noGrp="1"/>
          </p:cNvSpPr>
          <p:nvPr>
            <p:ph type="dt" sz="half" idx="10"/>
          </p:nvPr>
        </p:nvSpPr>
        <p:spPr/>
        <p:txBody>
          <a:bodyPr/>
          <a:lstStyle/>
          <a:p>
            <a:fld id="{72CEAAC0-E1A3-4797-8D0E-3DC07B3A3122}" type="datetimeFigureOut">
              <a:rPr lang="bs-Latn-BA" smtClean="0"/>
              <a:t>9.3.2026</a:t>
            </a:fld>
            <a:endParaRPr lang="bs-Latn-BA"/>
          </a:p>
        </p:txBody>
      </p:sp>
      <p:sp>
        <p:nvSpPr>
          <p:cNvPr id="5" name="Footer Placeholder 4"/>
          <p:cNvSpPr>
            <a:spLocks noGrp="1"/>
          </p:cNvSpPr>
          <p:nvPr>
            <p:ph type="ftr" sz="quarter" idx="11"/>
          </p:nvPr>
        </p:nvSpPr>
        <p:spPr/>
        <p:txBody>
          <a:bodyPr/>
          <a:lstStyle/>
          <a:p>
            <a:endParaRPr lang="bs-Latn-BA"/>
          </a:p>
        </p:txBody>
      </p:sp>
      <p:sp>
        <p:nvSpPr>
          <p:cNvPr id="6" name="Slide Number Placeholder 5"/>
          <p:cNvSpPr>
            <a:spLocks noGrp="1"/>
          </p:cNvSpPr>
          <p:nvPr>
            <p:ph type="sldNum" sz="quarter" idx="12"/>
          </p:nvPr>
        </p:nvSpPr>
        <p:spPr/>
        <p:txBody>
          <a:bodyPr/>
          <a:lstStyle/>
          <a:p>
            <a:fld id="{104AF8EB-6CE0-4734-8A87-A7DEED4F39AC}" type="slidenum">
              <a:rPr lang="bs-Latn-BA" smtClean="0"/>
              <a:t>‹#›</a:t>
            </a:fld>
            <a:endParaRPr lang="bs-Latn-BA"/>
          </a:p>
        </p:txBody>
      </p:sp>
    </p:spTree>
    <p:extLst>
      <p:ext uri="{BB962C8B-B14F-4D97-AF65-F5344CB8AC3E}">
        <p14:creationId xmlns:p14="http://schemas.microsoft.com/office/powerpoint/2010/main" val="2924298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s-Latn-B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
        <p:nvSpPr>
          <p:cNvPr id="4" name="Date Placeholder 3"/>
          <p:cNvSpPr>
            <a:spLocks noGrp="1"/>
          </p:cNvSpPr>
          <p:nvPr>
            <p:ph type="dt" sz="half" idx="10"/>
          </p:nvPr>
        </p:nvSpPr>
        <p:spPr/>
        <p:txBody>
          <a:bodyPr/>
          <a:lstStyle/>
          <a:p>
            <a:fld id="{72CEAAC0-E1A3-4797-8D0E-3DC07B3A3122}" type="datetimeFigureOut">
              <a:rPr lang="bs-Latn-BA" smtClean="0"/>
              <a:t>9.3.2026</a:t>
            </a:fld>
            <a:endParaRPr lang="bs-Latn-BA"/>
          </a:p>
        </p:txBody>
      </p:sp>
      <p:sp>
        <p:nvSpPr>
          <p:cNvPr id="5" name="Footer Placeholder 4"/>
          <p:cNvSpPr>
            <a:spLocks noGrp="1"/>
          </p:cNvSpPr>
          <p:nvPr>
            <p:ph type="ftr" sz="quarter" idx="11"/>
          </p:nvPr>
        </p:nvSpPr>
        <p:spPr/>
        <p:txBody>
          <a:bodyPr/>
          <a:lstStyle/>
          <a:p>
            <a:endParaRPr lang="bs-Latn-BA"/>
          </a:p>
        </p:txBody>
      </p:sp>
      <p:sp>
        <p:nvSpPr>
          <p:cNvPr id="6" name="Slide Number Placeholder 5"/>
          <p:cNvSpPr>
            <a:spLocks noGrp="1"/>
          </p:cNvSpPr>
          <p:nvPr>
            <p:ph type="sldNum" sz="quarter" idx="12"/>
          </p:nvPr>
        </p:nvSpPr>
        <p:spPr/>
        <p:txBody>
          <a:bodyPr/>
          <a:lstStyle/>
          <a:p>
            <a:fld id="{104AF8EB-6CE0-4734-8A87-A7DEED4F39AC}" type="slidenum">
              <a:rPr lang="bs-Latn-BA" smtClean="0"/>
              <a:t>‹#›</a:t>
            </a:fld>
            <a:endParaRPr lang="bs-Latn-BA"/>
          </a:p>
        </p:txBody>
      </p:sp>
    </p:spTree>
    <p:extLst>
      <p:ext uri="{BB962C8B-B14F-4D97-AF65-F5344CB8AC3E}">
        <p14:creationId xmlns:p14="http://schemas.microsoft.com/office/powerpoint/2010/main" val="1026095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bs-Latn-B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CEAAC0-E1A3-4797-8D0E-3DC07B3A3122}" type="datetimeFigureOut">
              <a:rPr lang="bs-Latn-BA" smtClean="0"/>
              <a:t>9.3.2026</a:t>
            </a:fld>
            <a:endParaRPr lang="bs-Latn-BA"/>
          </a:p>
        </p:txBody>
      </p:sp>
      <p:sp>
        <p:nvSpPr>
          <p:cNvPr id="5" name="Footer Placeholder 4"/>
          <p:cNvSpPr>
            <a:spLocks noGrp="1"/>
          </p:cNvSpPr>
          <p:nvPr>
            <p:ph type="ftr" sz="quarter" idx="11"/>
          </p:nvPr>
        </p:nvSpPr>
        <p:spPr/>
        <p:txBody>
          <a:bodyPr/>
          <a:lstStyle/>
          <a:p>
            <a:endParaRPr lang="bs-Latn-BA"/>
          </a:p>
        </p:txBody>
      </p:sp>
      <p:sp>
        <p:nvSpPr>
          <p:cNvPr id="6" name="Slide Number Placeholder 5"/>
          <p:cNvSpPr>
            <a:spLocks noGrp="1"/>
          </p:cNvSpPr>
          <p:nvPr>
            <p:ph type="sldNum" sz="quarter" idx="12"/>
          </p:nvPr>
        </p:nvSpPr>
        <p:spPr/>
        <p:txBody>
          <a:bodyPr/>
          <a:lstStyle/>
          <a:p>
            <a:fld id="{104AF8EB-6CE0-4734-8A87-A7DEED4F39AC}" type="slidenum">
              <a:rPr lang="bs-Latn-BA" smtClean="0"/>
              <a:t>‹#›</a:t>
            </a:fld>
            <a:endParaRPr lang="bs-Latn-BA"/>
          </a:p>
        </p:txBody>
      </p:sp>
    </p:spTree>
    <p:extLst>
      <p:ext uri="{BB962C8B-B14F-4D97-AF65-F5344CB8AC3E}">
        <p14:creationId xmlns:p14="http://schemas.microsoft.com/office/powerpoint/2010/main" val="2633500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s-Latn-B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
        <p:nvSpPr>
          <p:cNvPr id="5" name="Date Placeholder 4"/>
          <p:cNvSpPr>
            <a:spLocks noGrp="1"/>
          </p:cNvSpPr>
          <p:nvPr>
            <p:ph type="dt" sz="half" idx="10"/>
          </p:nvPr>
        </p:nvSpPr>
        <p:spPr/>
        <p:txBody>
          <a:bodyPr/>
          <a:lstStyle/>
          <a:p>
            <a:fld id="{72CEAAC0-E1A3-4797-8D0E-3DC07B3A3122}" type="datetimeFigureOut">
              <a:rPr lang="bs-Latn-BA" smtClean="0"/>
              <a:t>9.3.2026</a:t>
            </a:fld>
            <a:endParaRPr lang="bs-Latn-BA"/>
          </a:p>
        </p:txBody>
      </p:sp>
      <p:sp>
        <p:nvSpPr>
          <p:cNvPr id="6" name="Footer Placeholder 5"/>
          <p:cNvSpPr>
            <a:spLocks noGrp="1"/>
          </p:cNvSpPr>
          <p:nvPr>
            <p:ph type="ftr" sz="quarter" idx="11"/>
          </p:nvPr>
        </p:nvSpPr>
        <p:spPr/>
        <p:txBody>
          <a:bodyPr/>
          <a:lstStyle/>
          <a:p>
            <a:endParaRPr lang="bs-Latn-BA"/>
          </a:p>
        </p:txBody>
      </p:sp>
      <p:sp>
        <p:nvSpPr>
          <p:cNvPr id="7" name="Slide Number Placeholder 6"/>
          <p:cNvSpPr>
            <a:spLocks noGrp="1"/>
          </p:cNvSpPr>
          <p:nvPr>
            <p:ph type="sldNum" sz="quarter" idx="12"/>
          </p:nvPr>
        </p:nvSpPr>
        <p:spPr/>
        <p:txBody>
          <a:bodyPr/>
          <a:lstStyle/>
          <a:p>
            <a:fld id="{104AF8EB-6CE0-4734-8A87-A7DEED4F39AC}" type="slidenum">
              <a:rPr lang="bs-Latn-BA" smtClean="0"/>
              <a:t>‹#›</a:t>
            </a:fld>
            <a:endParaRPr lang="bs-Latn-BA"/>
          </a:p>
        </p:txBody>
      </p:sp>
    </p:spTree>
    <p:extLst>
      <p:ext uri="{BB962C8B-B14F-4D97-AF65-F5344CB8AC3E}">
        <p14:creationId xmlns:p14="http://schemas.microsoft.com/office/powerpoint/2010/main" val="638391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bs-Latn-B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
        <p:nvSpPr>
          <p:cNvPr id="7" name="Date Placeholder 6"/>
          <p:cNvSpPr>
            <a:spLocks noGrp="1"/>
          </p:cNvSpPr>
          <p:nvPr>
            <p:ph type="dt" sz="half" idx="10"/>
          </p:nvPr>
        </p:nvSpPr>
        <p:spPr/>
        <p:txBody>
          <a:bodyPr/>
          <a:lstStyle/>
          <a:p>
            <a:fld id="{72CEAAC0-E1A3-4797-8D0E-3DC07B3A3122}" type="datetimeFigureOut">
              <a:rPr lang="bs-Latn-BA" smtClean="0"/>
              <a:t>9.3.2026</a:t>
            </a:fld>
            <a:endParaRPr lang="bs-Latn-BA"/>
          </a:p>
        </p:txBody>
      </p:sp>
      <p:sp>
        <p:nvSpPr>
          <p:cNvPr id="8" name="Footer Placeholder 7"/>
          <p:cNvSpPr>
            <a:spLocks noGrp="1"/>
          </p:cNvSpPr>
          <p:nvPr>
            <p:ph type="ftr" sz="quarter" idx="11"/>
          </p:nvPr>
        </p:nvSpPr>
        <p:spPr/>
        <p:txBody>
          <a:bodyPr/>
          <a:lstStyle/>
          <a:p>
            <a:endParaRPr lang="bs-Latn-BA"/>
          </a:p>
        </p:txBody>
      </p:sp>
      <p:sp>
        <p:nvSpPr>
          <p:cNvPr id="9" name="Slide Number Placeholder 8"/>
          <p:cNvSpPr>
            <a:spLocks noGrp="1"/>
          </p:cNvSpPr>
          <p:nvPr>
            <p:ph type="sldNum" sz="quarter" idx="12"/>
          </p:nvPr>
        </p:nvSpPr>
        <p:spPr/>
        <p:txBody>
          <a:bodyPr/>
          <a:lstStyle/>
          <a:p>
            <a:fld id="{104AF8EB-6CE0-4734-8A87-A7DEED4F39AC}" type="slidenum">
              <a:rPr lang="bs-Latn-BA" smtClean="0"/>
              <a:t>‹#›</a:t>
            </a:fld>
            <a:endParaRPr lang="bs-Latn-BA"/>
          </a:p>
        </p:txBody>
      </p:sp>
    </p:spTree>
    <p:extLst>
      <p:ext uri="{BB962C8B-B14F-4D97-AF65-F5344CB8AC3E}">
        <p14:creationId xmlns:p14="http://schemas.microsoft.com/office/powerpoint/2010/main" val="1634406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s-Latn-BA"/>
          </a:p>
        </p:txBody>
      </p:sp>
      <p:sp>
        <p:nvSpPr>
          <p:cNvPr id="3" name="Date Placeholder 2"/>
          <p:cNvSpPr>
            <a:spLocks noGrp="1"/>
          </p:cNvSpPr>
          <p:nvPr>
            <p:ph type="dt" sz="half" idx="10"/>
          </p:nvPr>
        </p:nvSpPr>
        <p:spPr/>
        <p:txBody>
          <a:bodyPr/>
          <a:lstStyle/>
          <a:p>
            <a:fld id="{72CEAAC0-E1A3-4797-8D0E-3DC07B3A3122}" type="datetimeFigureOut">
              <a:rPr lang="bs-Latn-BA" smtClean="0"/>
              <a:t>9.3.2026</a:t>
            </a:fld>
            <a:endParaRPr lang="bs-Latn-BA"/>
          </a:p>
        </p:txBody>
      </p:sp>
      <p:sp>
        <p:nvSpPr>
          <p:cNvPr id="4" name="Footer Placeholder 3"/>
          <p:cNvSpPr>
            <a:spLocks noGrp="1"/>
          </p:cNvSpPr>
          <p:nvPr>
            <p:ph type="ftr" sz="quarter" idx="11"/>
          </p:nvPr>
        </p:nvSpPr>
        <p:spPr/>
        <p:txBody>
          <a:bodyPr/>
          <a:lstStyle/>
          <a:p>
            <a:endParaRPr lang="bs-Latn-BA"/>
          </a:p>
        </p:txBody>
      </p:sp>
      <p:sp>
        <p:nvSpPr>
          <p:cNvPr id="5" name="Slide Number Placeholder 4"/>
          <p:cNvSpPr>
            <a:spLocks noGrp="1"/>
          </p:cNvSpPr>
          <p:nvPr>
            <p:ph type="sldNum" sz="quarter" idx="12"/>
          </p:nvPr>
        </p:nvSpPr>
        <p:spPr/>
        <p:txBody>
          <a:bodyPr/>
          <a:lstStyle/>
          <a:p>
            <a:fld id="{104AF8EB-6CE0-4734-8A87-A7DEED4F39AC}" type="slidenum">
              <a:rPr lang="bs-Latn-BA" smtClean="0"/>
              <a:t>‹#›</a:t>
            </a:fld>
            <a:endParaRPr lang="bs-Latn-BA"/>
          </a:p>
        </p:txBody>
      </p:sp>
    </p:spTree>
    <p:extLst>
      <p:ext uri="{BB962C8B-B14F-4D97-AF65-F5344CB8AC3E}">
        <p14:creationId xmlns:p14="http://schemas.microsoft.com/office/powerpoint/2010/main" val="2221055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CEAAC0-E1A3-4797-8D0E-3DC07B3A3122}" type="datetimeFigureOut">
              <a:rPr lang="bs-Latn-BA" smtClean="0"/>
              <a:t>9.3.2026</a:t>
            </a:fld>
            <a:endParaRPr lang="bs-Latn-BA"/>
          </a:p>
        </p:txBody>
      </p:sp>
      <p:sp>
        <p:nvSpPr>
          <p:cNvPr id="3" name="Footer Placeholder 2"/>
          <p:cNvSpPr>
            <a:spLocks noGrp="1"/>
          </p:cNvSpPr>
          <p:nvPr>
            <p:ph type="ftr" sz="quarter" idx="11"/>
          </p:nvPr>
        </p:nvSpPr>
        <p:spPr/>
        <p:txBody>
          <a:bodyPr/>
          <a:lstStyle/>
          <a:p>
            <a:endParaRPr lang="bs-Latn-BA"/>
          </a:p>
        </p:txBody>
      </p:sp>
      <p:sp>
        <p:nvSpPr>
          <p:cNvPr id="4" name="Slide Number Placeholder 3"/>
          <p:cNvSpPr>
            <a:spLocks noGrp="1"/>
          </p:cNvSpPr>
          <p:nvPr>
            <p:ph type="sldNum" sz="quarter" idx="12"/>
          </p:nvPr>
        </p:nvSpPr>
        <p:spPr/>
        <p:txBody>
          <a:bodyPr/>
          <a:lstStyle/>
          <a:p>
            <a:fld id="{104AF8EB-6CE0-4734-8A87-A7DEED4F39AC}" type="slidenum">
              <a:rPr lang="bs-Latn-BA" smtClean="0"/>
              <a:t>‹#›</a:t>
            </a:fld>
            <a:endParaRPr lang="bs-Latn-BA"/>
          </a:p>
        </p:txBody>
      </p:sp>
    </p:spTree>
    <p:extLst>
      <p:ext uri="{BB962C8B-B14F-4D97-AF65-F5344CB8AC3E}">
        <p14:creationId xmlns:p14="http://schemas.microsoft.com/office/powerpoint/2010/main" val="1967922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bs-Latn-B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CEAAC0-E1A3-4797-8D0E-3DC07B3A3122}" type="datetimeFigureOut">
              <a:rPr lang="bs-Latn-BA" smtClean="0"/>
              <a:t>9.3.2026</a:t>
            </a:fld>
            <a:endParaRPr lang="bs-Latn-BA"/>
          </a:p>
        </p:txBody>
      </p:sp>
      <p:sp>
        <p:nvSpPr>
          <p:cNvPr id="6" name="Footer Placeholder 5"/>
          <p:cNvSpPr>
            <a:spLocks noGrp="1"/>
          </p:cNvSpPr>
          <p:nvPr>
            <p:ph type="ftr" sz="quarter" idx="11"/>
          </p:nvPr>
        </p:nvSpPr>
        <p:spPr/>
        <p:txBody>
          <a:bodyPr/>
          <a:lstStyle/>
          <a:p>
            <a:endParaRPr lang="bs-Latn-BA"/>
          </a:p>
        </p:txBody>
      </p:sp>
      <p:sp>
        <p:nvSpPr>
          <p:cNvPr id="7" name="Slide Number Placeholder 6"/>
          <p:cNvSpPr>
            <a:spLocks noGrp="1"/>
          </p:cNvSpPr>
          <p:nvPr>
            <p:ph type="sldNum" sz="quarter" idx="12"/>
          </p:nvPr>
        </p:nvSpPr>
        <p:spPr/>
        <p:txBody>
          <a:bodyPr/>
          <a:lstStyle/>
          <a:p>
            <a:fld id="{104AF8EB-6CE0-4734-8A87-A7DEED4F39AC}" type="slidenum">
              <a:rPr lang="bs-Latn-BA" smtClean="0"/>
              <a:t>‹#›</a:t>
            </a:fld>
            <a:endParaRPr lang="bs-Latn-BA"/>
          </a:p>
        </p:txBody>
      </p:sp>
    </p:spTree>
    <p:extLst>
      <p:ext uri="{BB962C8B-B14F-4D97-AF65-F5344CB8AC3E}">
        <p14:creationId xmlns:p14="http://schemas.microsoft.com/office/powerpoint/2010/main" val="1456615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bs-Latn-B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bs-Latn-B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CEAAC0-E1A3-4797-8D0E-3DC07B3A3122}" type="datetimeFigureOut">
              <a:rPr lang="bs-Latn-BA" smtClean="0"/>
              <a:t>9.3.2026</a:t>
            </a:fld>
            <a:endParaRPr lang="bs-Latn-BA"/>
          </a:p>
        </p:txBody>
      </p:sp>
      <p:sp>
        <p:nvSpPr>
          <p:cNvPr id="6" name="Footer Placeholder 5"/>
          <p:cNvSpPr>
            <a:spLocks noGrp="1"/>
          </p:cNvSpPr>
          <p:nvPr>
            <p:ph type="ftr" sz="quarter" idx="11"/>
          </p:nvPr>
        </p:nvSpPr>
        <p:spPr/>
        <p:txBody>
          <a:bodyPr/>
          <a:lstStyle/>
          <a:p>
            <a:endParaRPr lang="bs-Latn-BA"/>
          </a:p>
        </p:txBody>
      </p:sp>
      <p:sp>
        <p:nvSpPr>
          <p:cNvPr id="7" name="Slide Number Placeholder 6"/>
          <p:cNvSpPr>
            <a:spLocks noGrp="1"/>
          </p:cNvSpPr>
          <p:nvPr>
            <p:ph type="sldNum" sz="quarter" idx="12"/>
          </p:nvPr>
        </p:nvSpPr>
        <p:spPr/>
        <p:txBody>
          <a:bodyPr/>
          <a:lstStyle/>
          <a:p>
            <a:fld id="{104AF8EB-6CE0-4734-8A87-A7DEED4F39AC}" type="slidenum">
              <a:rPr lang="bs-Latn-BA" smtClean="0"/>
              <a:t>‹#›</a:t>
            </a:fld>
            <a:endParaRPr lang="bs-Latn-BA"/>
          </a:p>
        </p:txBody>
      </p:sp>
    </p:spTree>
    <p:extLst>
      <p:ext uri="{BB962C8B-B14F-4D97-AF65-F5344CB8AC3E}">
        <p14:creationId xmlns:p14="http://schemas.microsoft.com/office/powerpoint/2010/main" val="2900361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bs-Latn-B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CEAAC0-E1A3-4797-8D0E-3DC07B3A3122}" type="datetimeFigureOut">
              <a:rPr lang="bs-Latn-BA" smtClean="0"/>
              <a:t>9.3.2026</a:t>
            </a:fld>
            <a:endParaRPr lang="bs-Latn-B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bs-Latn-B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4AF8EB-6CE0-4734-8A87-A7DEED4F39AC}" type="slidenum">
              <a:rPr lang="bs-Latn-BA" smtClean="0"/>
              <a:t>‹#›</a:t>
            </a:fld>
            <a:endParaRPr lang="bs-Latn-BA"/>
          </a:p>
        </p:txBody>
      </p:sp>
    </p:spTree>
    <p:extLst>
      <p:ext uri="{BB962C8B-B14F-4D97-AF65-F5344CB8AC3E}">
        <p14:creationId xmlns:p14="http://schemas.microsoft.com/office/powerpoint/2010/main" val="2023160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hyperlink" Target="https://amrabratovcic.com/"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www.cost.eu/cost-actions-event/action-networking-tools/" TargetMode="External"/><Relationship Id="rId2" Type="http://schemas.openxmlformats.org/officeDocument/2006/relationships/hyperlink" Target="https://www.cost.eu/stsm-cost-mobility-impact-assessment-study/"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hyperlink" Target="https://amrabratovcic.com/"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www.cost.eu/cost-actions-event/browse-actions" TargetMode="External"/><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cost.eu/actions/CA23123/" TargetMode="Externa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67923" y="4653136"/>
            <a:ext cx="5433474" cy="923330"/>
          </a:xfrm>
          <a:prstGeom prst="rect">
            <a:avLst/>
          </a:prstGeom>
          <a:noFill/>
        </p:spPr>
        <p:txBody>
          <a:bodyPr wrap="none" rtlCol="0">
            <a:spAutoFit/>
          </a:bodyPr>
          <a:lstStyle/>
          <a:p>
            <a:pPr algn="ctr"/>
            <a:r>
              <a:rPr lang="bs-Latn-BA" b="1" dirty="0" smtClean="0">
                <a:solidFill>
                  <a:srgbClr val="FF0000"/>
                </a:solidFill>
              </a:rPr>
              <a:t>CA23123 </a:t>
            </a:r>
          </a:p>
          <a:p>
            <a:pPr algn="ctr"/>
            <a:r>
              <a:rPr lang="en-US" b="1" dirty="0" smtClean="0">
                <a:solidFill>
                  <a:srgbClr val="00B050"/>
                </a:solidFill>
              </a:rPr>
              <a:t>Non-chemical weed management in </a:t>
            </a:r>
            <a:endParaRPr lang="bs-Latn-BA" b="1" dirty="0" smtClean="0">
              <a:solidFill>
                <a:srgbClr val="00B050"/>
              </a:solidFill>
            </a:endParaRPr>
          </a:p>
          <a:p>
            <a:pPr algn="ctr"/>
            <a:r>
              <a:rPr lang="en-US" b="1" dirty="0" smtClean="0">
                <a:solidFill>
                  <a:srgbClr val="00B050"/>
                </a:solidFill>
              </a:rPr>
              <a:t>medicinal and aromatic plants (MAPs) (</a:t>
            </a:r>
            <a:r>
              <a:rPr lang="en-US" b="1" dirty="0" err="1" smtClean="0">
                <a:solidFill>
                  <a:srgbClr val="00B050"/>
                </a:solidFill>
              </a:rPr>
              <a:t>weedingMAPs</a:t>
            </a:r>
            <a:r>
              <a:rPr lang="en-US" b="1" dirty="0" smtClean="0">
                <a:solidFill>
                  <a:srgbClr val="00B050"/>
                </a:solidFill>
              </a:rPr>
              <a:t>) </a:t>
            </a:r>
            <a:endParaRPr lang="bs-Latn-BA" dirty="0">
              <a:solidFill>
                <a:srgbClr val="00B050"/>
              </a:solidFill>
            </a:endParaRPr>
          </a:p>
        </p:txBody>
      </p:sp>
      <p:sp>
        <p:nvSpPr>
          <p:cNvPr id="4" name="AutoShape 6" descr="https://www.weedingmaps.eu/fileadmin/_processed_/5/8/csm_1COST_LOGO_darkgrey_transparentbackground_fc35a76adf.png"/>
          <p:cNvSpPr>
            <a:spLocks noChangeAspect="1" noChangeArrowheads="1"/>
          </p:cNvSpPr>
          <p:nvPr/>
        </p:nvSpPr>
        <p:spPr bwMode="auto">
          <a:xfrm>
            <a:off x="155575" y="-639763"/>
            <a:ext cx="2857500" cy="13335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bs-Latn-BA"/>
          </a:p>
        </p:txBody>
      </p:sp>
      <p:pic>
        <p:nvPicPr>
          <p:cNvPr id="1031" name="Picture 7" descr="G:\2024-2025\NIR_2024-2025\CA\CA 22144_09.03.2024\02.06.2025\Untitl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6538" y="116632"/>
            <a:ext cx="2081411" cy="13503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73531" y="5877272"/>
            <a:ext cx="3011081" cy="646331"/>
          </a:xfrm>
          <a:prstGeom prst="rect">
            <a:avLst/>
          </a:prstGeom>
          <a:noFill/>
        </p:spPr>
        <p:txBody>
          <a:bodyPr wrap="none" rtlCol="0">
            <a:spAutoFit/>
          </a:bodyPr>
          <a:lstStyle/>
          <a:p>
            <a:pPr algn="ctr"/>
            <a:r>
              <a:rPr lang="bs-Latn-BA" dirty="0" smtClean="0"/>
              <a:t>UNTZ-09.03.2026.</a:t>
            </a:r>
          </a:p>
          <a:p>
            <a:pPr algn="ctr"/>
            <a:r>
              <a:rPr lang="bs-Latn-BA" dirty="0" smtClean="0"/>
              <a:t>Tuzla, Bosnia and Herzegovina</a:t>
            </a:r>
            <a:endParaRPr lang="bs-Latn-BA" dirty="0"/>
          </a:p>
        </p:txBody>
      </p:sp>
      <p:sp>
        <p:nvSpPr>
          <p:cNvPr id="3" name="TextBox 2"/>
          <p:cNvSpPr txBox="1"/>
          <p:nvPr/>
        </p:nvSpPr>
        <p:spPr>
          <a:xfrm>
            <a:off x="2748794" y="3470158"/>
            <a:ext cx="3660554" cy="646331"/>
          </a:xfrm>
          <a:prstGeom prst="rect">
            <a:avLst/>
          </a:prstGeom>
          <a:noFill/>
        </p:spPr>
        <p:txBody>
          <a:bodyPr wrap="none" rtlCol="0">
            <a:spAutoFit/>
          </a:bodyPr>
          <a:lstStyle/>
          <a:p>
            <a:pPr algn="ctr"/>
            <a:r>
              <a:rPr lang="bs-Latn-BA" b="1" dirty="0" smtClean="0">
                <a:solidFill>
                  <a:srgbClr val="00B0F0"/>
                </a:solidFill>
              </a:rPr>
              <a:t>Prof. dr. Amra Bratovcic</a:t>
            </a:r>
          </a:p>
          <a:p>
            <a:pPr algn="ctr"/>
            <a:r>
              <a:rPr lang="bs-Latn-BA" b="1" i="1" dirty="0" smtClean="0">
                <a:solidFill>
                  <a:srgbClr val="0070C0"/>
                </a:solidFill>
              </a:rPr>
              <a:t>Science Communication Coordinator</a:t>
            </a:r>
          </a:p>
        </p:txBody>
      </p:sp>
      <p:sp>
        <p:nvSpPr>
          <p:cNvPr id="6" name="Rectangle 5"/>
          <p:cNvSpPr/>
          <p:nvPr/>
        </p:nvSpPr>
        <p:spPr>
          <a:xfrm>
            <a:off x="1193827" y="2279774"/>
            <a:ext cx="6906565" cy="1077218"/>
          </a:xfrm>
          <a:prstGeom prst="rect">
            <a:avLst/>
          </a:prstGeom>
        </p:spPr>
        <p:txBody>
          <a:bodyPr wrap="square">
            <a:spAutoFit/>
          </a:bodyPr>
          <a:lstStyle/>
          <a:p>
            <a:pPr algn="ctr"/>
            <a:r>
              <a:rPr lang="en-US" sz="3200" b="1" dirty="0">
                <a:solidFill>
                  <a:srgbClr val="0070C0"/>
                </a:solidFill>
              </a:rPr>
              <a:t>Exploring the Opportunities </a:t>
            </a:r>
            <a:endParaRPr lang="bs-Latn-BA" sz="3200" b="1" dirty="0" smtClean="0">
              <a:solidFill>
                <a:srgbClr val="0070C0"/>
              </a:solidFill>
            </a:endParaRPr>
          </a:p>
          <a:p>
            <a:pPr algn="ctr"/>
            <a:r>
              <a:rPr lang="en-US" sz="3200" b="1" dirty="0" smtClean="0">
                <a:solidFill>
                  <a:srgbClr val="0070C0"/>
                </a:solidFill>
              </a:rPr>
              <a:t>Offered </a:t>
            </a:r>
            <a:r>
              <a:rPr lang="en-US" sz="3200" b="1" dirty="0">
                <a:solidFill>
                  <a:srgbClr val="0070C0"/>
                </a:solidFill>
              </a:rPr>
              <a:t>by COST Projects</a:t>
            </a:r>
            <a:endParaRPr lang="bs-Latn-BA" sz="3200" b="1" dirty="0">
              <a:solidFill>
                <a:srgbClr val="0070C0"/>
              </a:solidFill>
            </a:endParaRPr>
          </a:p>
        </p:txBody>
      </p:sp>
      <p:pic>
        <p:nvPicPr>
          <p:cNvPr id="3075" name="Picture 3" descr="C:\Users\Amra\Desktop\Logotip UNTZ\grb univerzitet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21510"/>
            <a:ext cx="1141404" cy="114445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mra\Desktop\logotip tehnolosk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96828" y="26987"/>
            <a:ext cx="1379028" cy="13812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4328" y="4334256"/>
            <a:ext cx="1505774" cy="989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2915816" y="4078228"/>
            <a:ext cx="3302859" cy="446290"/>
            <a:chOff x="2915816" y="4078228"/>
            <a:chExt cx="3302859" cy="446290"/>
          </a:xfrm>
        </p:grpSpPr>
        <p:pic>
          <p:nvPicPr>
            <p:cNvPr id="1029" name="Picture 5" descr="G:\2025-2026\NIR 2025-2026\OPORPH 2025\icon web sit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15816" y="4078228"/>
              <a:ext cx="465094" cy="44629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380910" y="4116489"/>
              <a:ext cx="2837765" cy="369332"/>
            </a:xfrm>
            <a:prstGeom prst="rect">
              <a:avLst/>
            </a:prstGeom>
            <a:noFill/>
          </p:spPr>
          <p:txBody>
            <a:bodyPr wrap="none" rtlCol="0">
              <a:spAutoFit/>
            </a:bodyPr>
            <a:lstStyle/>
            <a:p>
              <a:r>
                <a:rPr lang="bs-Latn-BA" dirty="0">
                  <a:hlinkClick r:id="rId7"/>
                </a:rPr>
                <a:t>https://amrabratovcic.com</a:t>
              </a:r>
              <a:r>
                <a:rPr lang="bs-Latn-BA" dirty="0" smtClean="0">
                  <a:hlinkClick r:id="rId7"/>
                </a:rPr>
                <a:t>/</a:t>
              </a:r>
              <a:r>
                <a:rPr lang="bs-Latn-BA" dirty="0" smtClean="0"/>
                <a:t> </a:t>
              </a:r>
              <a:endParaRPr lang="bs-Latn-BA" dirty="0"/>
            </a:p>
          </p:txBody>
        </p:sp>
      </p:grpSp>
    </p:spTree>
    <p:extLst>
      <p:ext uri="{BB962C8B-B14F-4D97-AF65-F5344CB8AC3E}">
        <p14:creationId xmlns:p14="http://schemas.microsoft.com/office/powerpoint/2010/main" val="1828438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0450" y="260649"/>
            <a:ext cx="9368580" cy="5040560"/>
          </a:xfrm>
          <a:prstGeom prst="rect">
            <a:avLst/>
          </a:prstGeom>
        </p:spPr>
      </p:pic>
      <p:sp>
        <p:nvSpPr>
          <p:cNvPr id="4" name="Rectangle 3"/>
          <p:cNvSpPr/>
          <p:nvPr/>
        </p:nvSpPr>
        <p:spPr>
          <a:xfrm>
            <a:off x="6372200" y="4077072"/>
            <a:ext cx="1368152" cy="12961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3998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6252" y="523352"/>
            <a:ext cx="8930881" cy="5184429"/>
            <a:chOff x="96252" y="523352"/>
            <a:chExt cx="8930881" cy="5184429"/>
          </a:xfrm>
        </p:grpSpPr>
        <p:pic>
          <p:nvPicPr>
            <p:cNvPr id="2" name="Picture 1"/>
            <p:cNvPicPr>
              <a:picLocks noChangeAspect="1"/>
            </p:cNvPicPr>
            <p:nvPr/>
          </p:nvPicPr>
          <p:blipFill>
            <a:blip r:embed="rId2"/>
            <a:stretch>
              <a:fillRect/>
            </a:stretch>
          </p:blipFill>
          <p:spPr>
            <a:xfrm>
              <a:off x="96252" y="523352"/>
              <a:ext cx="8930881" cy="5184429"/>
            </a:xfrm>
            <a:prstGeom prst="rect">
              <a:avLst/>
            </a:prstGeom>
          </p:spPr>
        </p:pic>
        <p:sp>
          <p:nvSpPr>
            <p:cNvPr id="3" name="Rectangle 2"/>
            <p:cNvSpPr/>
            <p:nvPr/>
          </p:nvSpPr>
          <p:spPr>
            <a:xfrm>
              <a:off x="2136808" y="4398745"/>
              <a:ext cx="3012708" cy="1732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Oval 5"/>
          <p:cNvSpPr/>
          <p:nvPr/>
        </p:nvSpPr>
        <p:spPr>
          <a:xfrm>
            <a:off x="1979712" y="3130351"/>
            <a:ext cx="1872208" cy="3237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s-Latn-BA"/>
          </a:p>
        </p:txBody>
      </p:sp>
    </p:spTree>
    <p:extLst>
      <p:ext uri="{BB962C8B-B14F-4D97-AF65-F5344CB8AC3E}">
        <p14:creationId xmlns:p14="http://schemas.microsoft.com/office/powerpoint/2010/main" val="42847002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82793" y="424873"/>
            <a:ext cx="1223797" cy="369332"/>
          </a:xfrm>
          <a:prstGeom prst="rect">
            <a:avLst/>
          </a:prstGeom>
        </p:spPr>
        <p:txBody>
          <a:bodyPr wrap="none">
            <a:spAutoFit/>
          </a:bodyPr>
          <a:lstStyle/>
          <a:p>
            <a:r>
              <a:rPr lang="en-US" b="1" dirty="0"/>
              <a:t>Leadership</a:t>
            </a:r>
          </a:p>
        </p:txBody>
      </p:sp>
      <p:grpSp>
        <p:nvGrpSpPr>
          <p:cNvPr id="5" name="Group 4"/>
          <p:cNvGrpSpPr/>
          <p:nvPr/>
        </p:nvGrpSpPr>
        <p:grpSpPr>
          <a:xfrm>
            <a:off x="691139" y="794205"/>
            <a:ext cx="7724775" cy="4143375"/>
            <a:chOff x="691139" y="794205"/>
            <a:chExt cx="7724775" cy="4143375"/>
          </a:xfrm>
        </p:grpSpPr>
        <p:pic>
          <p:nvPicPr>
            <p:cNvPr id="2" name="Picture 1"/>
            <p:cNvPicPr>
              <a:picLocks noChangeAspect="1"/>
            </p:cNvPicPr>
            <p:nvPr/>
          </p:nvPicPr>
          <p:blipFill>
            <a:blip r:embed="rId2"/>
            <a:stretch>
              <a:fillRect/>
            </a:stretch>
          </p:blipFill>
          <p:spPr>
            <a:xfrm>
              <a:off x="691139" y="794205"/>
              <a:ext cx="7724775" cy="4143375"/>
            </a:xfrm>
            <a:prstGeom prst="rect">
              <a:avLst/>
            </a:prstGeom>
          </p:spPr>
        </p:pic>
        <p:sp>
          <p:nvSpPr>
            <p:cNvPr id="4" name="Rectangle 3"/>
            <p:cNvSpPr/>
            <p:nvPr/>
          </p:nvSpPr>
          <p:spPr>
            <a:xfrm>
              <a:off x="877455" y="2623127"/>
              <a:ext cx="5421745" cy="2427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Oval 5"/>
          <p:cNvSpPr/>
          <p:nvPr/>
        </p:nvSpPr>
        <p:spPr>
          <a:xfrm>
            <a:off x="691139" y="836712"/>
            <a:ext cx="1315451" cy="3237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s-Latn-BA"/>
          </a:p>
        </p:txBody>
      </p:sp>
    </p:spTree>
    <p:extLst>
      <p:ext uri="{BB962C8B-B14F-4D97-AF65-F5344CB8AC3E}">
        <p14:creationId xmlns:p14="http://schemas.microsoft.com/office/powerpoint/2010/main" val="23587615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57992" y="-6364088"/>
            <a:ext cx="38100000" cy="21450300"/>
          </a:xfrm>
          <a:prstGeom prst="rect">
            <a:avLst/>
          </a:prstGeom>
        </p:spPr>
      </p:pic>
      <p:sp>
        <p:nvSpPr>
          <p:cNvPr id="3" name="TextBox 2"/>
          <p:cNvSpPr txBox="1"/>
          <p:nvPr/>
        </p:nvSpPr>
        <p:spPr>
          <a:xfrm flipH="1">
            <a:off x="1835696" y="116632"/>
            <a:ext cx="5832648" cy="584775"/>
          </a:xfrm>
          <a:prstGeom prst="rect">
            <a:avLst/>
          </a:prstGeom>
          <a:noFill/>
        </p:spPr>
        <p:txBody>
          <a:bodyPr wrap="square" rtlCol="0">
            <a:spAutoFit/>
          </a:bodyPr>
          <a:lstStyle/>
          <a:p>
            <a:r>
              <a:rPr lang="bs-Latn-BA" sz="3200" b="1" dirty="0" smtClean="0">
                <a:solidFill>
                  <a:srgbClr val="FF0000"/>
                </a:solidFill>
              </a:rPr>
              <a:t>Cost Academy for SCC in Brussels</a:t>
            </a:r>
            <a:endParaRPr lang="en-US" sz="3200" b="1" dirty="0">
              <a:solidFill>
                <a:srgbClr val="FF0000"/>
              </a:solidFill>
            </a:endParaRPr>
          </a:p>
        </p:txBody>
      </p:sp>
    </p:spTree>
    <p:extLst>
      <p:ext uri="{BB962C8B-B14F-4D97-AF65-F5344CB8AC3E}">
        <p14:creationId xmlns:p14="http://schemas.microsoft.com/office/powerpoint/2010/main" val="32735430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8739" y="532101"/>
            <a:ext cx="6659679" cy="3365644"/>
          </a:xfrm>
          <a:prstGeom prst="rect">
            <a:avLst/>
          </a:prstGeom>
        </p:spPr>
      </p:pic>
      <p:sp>
        <p:nvSpPr>
          <p:cNvPr id="3" name="Oval 2"/>
          <p:cNvSpPr/>
          <p:nvPr/>
        </p:nvSpPr>
        <p:spPr>
          <a:xfrm>
            <a:off x="691139" y="620688"/>
            <a:ext cx="1504597" cy="3237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s-Latn-BA"/>
          </a:p>
        </p:txBody>
      </p:sp>
    </p:spTree>
    <p:extLst>
      <p:ext uri="{BB962C8B-B14F-4D97-AF65-F5344CB8AC3E}">
        <p14:creationId xmlns:p14="http://schemas.microsoft.com/office/powerpoint/2010/main" val="12408060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0839" y="188640"/>
            <a:ext cx="8831789" cy="6247202"/>
          </a:xfrm>
          <a:prstGeom prst="rect">
            <a:avLst/>
          </a:prstGeom>
        </p:spPr>
      </p:pic>
      <p:sp>
        <p:nvSpPr>
          <p:cNvPr id="3" name="Rectangle 2"/>
          <p:cNvSpPr/>
          <p:nvPr/>
        </p:nvSpPr>
        <p:spPr>
          <a:xfrm>
            <a:off x="1099127" y="5135418"/>
            <a:ext cx="4405746" cy="96981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35323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671" y="404664"/>
            <a:ext cx="8795817" cy="5657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4351" y="377447"/>
            <a:ext cx="1571625"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07961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323602"/>
            <a:ext cx="2439257" cy="369332"/>
          </a:xfrm>
          <a:prstGeom prst="rect">
            <a:avLst/>
          </a:prstGeom>
          <a:noFill/>
        </p:spPr>
        <p:txBody>
          <a:bodyPr wrap="none" rtlCol="0">
            <a:spAutoFit/>
          </a:bodyPr>
          <a:lstStyle/>
          <a:p>
            <a:r>
              <a:rPr lang="bs-Latn-BA" b="1" dirty="0" smtClean="0">
                <a:solidFill>
                  <a:srgbClr val="FF0000"/>
                </a:solidFill>
              </a:rPr>
              <a:t>My roles in the projects</a:t>
            </a:r>
            <a:endParaRPr lang="bs-Latn-BA" b="1" dirty="0">
              <a:solidFill>
                <a:srgbClr val="FF0000"/>
              </a:solidFill>
            </a:endParaRPr>
          </a:p>
        </p:txBody>
      </p:sp>
      <p:sp>
        <p:nvSpPr>
          <p:cNvPr id="3" name="Rectangle 2"/>
          <p:cNvSpPr/>
          <p:nvPr/>
        </p:nvSpPr>
        <p:spPr>
          <a:xfrm>
            <a:off x="755576" y="1772816"/>
            <a:ext cx="7056784" cy="1200329"/>
          </a:xfrm>
          <a:prstGeom prst="rect">
            <a:avLst/>
          </a:prstGeom>
        </p:spPr>
        <p:txBody>
          <a:bodyPr wrap="square">
            <a:spAutoFit/>
          </a:bodyPr>
          <a:lstStyle/>
          <a:p>
            <a:pPr lvl="0" algn="just"/>
            <a:r>
              <a:rPr lang="hr-HR" b="1" dirty="0" smtClean="0"/>
              <a:t>WG1</a:t>
            </a:r>
            <a:r>
              <a:rPr lang="hr-HR" dirty="0"/>
              <a:t>. State of the art</a:t>
            </a:r>
            <a:endParaRPr lang="bs-Latn-BA" dirty="0"/>
          </a:p>
          <a:p>
            <a:pPr lvl="0" algn="just"/>
            <a:r>
              <a:rPr lang="bs-Latn-BA" b="1" dirty="0" smtClean="0"/>
              <a:t>WG3</a:t>
            </a:r>
            <a:r>
              <a:rPr lang="bs-Latn-BA" dirty="0"/>
              <a:t>. Sustainability, performance and profitability of new innovations and technology</a:t>
            </a:r>
          </a:p>
          <a:p>
            <a:pPr lvl="0" algn="just"/>
            <a:r>
              <a:rPr lang="bs-Latn-BA" b="1" dirty="0" smtClean="0"/>
              <a:t>WG5</a:t>
            </a:r>
            <a:r>
              <a:rPr lang="bs-Latn-BA" dirty="0"/>
              <a:t>. Networking and knowledge exchange</a:t>
            </a: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92208"/>
            <a:ext cx="1719089" cy="1125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descr="G:\2024-2025\NIR_2024-2025\CA\CA 22144_09.03.2024\02.06.2025\Untitl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304" y="116632"/>
            <a:ext cx="1629645" cy="1057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25112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1781" y="177953"/>
            <a:ext cx="7947892" cy="646331"/>
          </a:xfrm>
          <a:prstGeom prst="rect">
            <a:avLst/>
          </a:prstGeom>
          <a:solidFill>
            <a:srgbClr val="FFFF00"/>
          </a:solidFill>
        </p:spPr>
        <p:txBody>
          <a:bodyPr wrap="square">
            <a:spAutoFit/>
          </a:bodyPr>
          <a:lstStyle/>
          <a:p>
            <a:r>
              <a:rPr lang="en-US" b="1" dirty="0">
                <a:solidFill>
                  <a:srgbClr val="FF0000"/>
                </a:solidFill>
                <a:latin typeface="Helvetica" panose="020B0604020202020204" pitchFamily="34" charset="0"/>
              </a:rPr>
              <a:t>KNOWLEDGE CREATION, TRANSFER OF KNOWLEDGE AND CAREER</a:t>
            </a:r>
          </a:p>
          <a:p>
            <a:r>
              <a:rPr lang="en-US" b="1" dirty="0">
                <a:solidFill>
                  <a:srgbClr val="FF0000"/>
                </a:solidFill>
                <a:latin typeface="Helvetica" panose="020B0604020202020204" pitchFamily="34" charset="0"/>
              </a:rPr>
              <a:t>DEVELOPMENT</a:t>
            </a:r>
            <a:endParaRPr lang="en-US" b="1" dirty="0">
              <a:solidFill>
                <a:srgbClr val="FF0000"/>
              </a:solidFill>
            </a:endParaRPr>
          </a:p>
        </p:txBody>
      </p:sp>
      <p:sp>
        <p:nvSpPr>
          <p:cNvPr id="3" name="Rectangle 2"/>
          <p:cNvSpPr/>
          <p:nvPr/>
        </p:nvSpPr>
        <p:spPr>
          <a:xfrm>
            <a:off x="300181" y="824284"/>
            <a:ext cx="8049491" cy="369332"/>
          </a:xfrm>
          <a:prstGeom prst="rect">
            <a:avLst/>
          </a:prstGeom>
        </p:spPr>
        <p:txBody>
          <a:bodyPr wrap="square">
            <a:spAutoFit/>
          </a:bodyPr>
          <a:lstStyle/>
          <a:p>
            <a:r>
              <a:rPr lang="en-US" b="1" i="1" dirty="0">
                <a:solidFill>
                  <a:srgbClr val="0070C0"/>
                </a:solidFill>
                <a:latin typeface="Helvetica-Bold"/>
              </a:rPr>
              <a:t>Knowledge </a:t>
            </a:r>
            <a:r>
              <a:rPr lang="en-US" b="1" i="1" dirty="0" smtClean="0">
                <a:solidFill>
                  <a:srgbClr val="0070C0"/>
                </a:solidFill>
                <a:latin typeface="Helvetica-Bold"/>
              </a:rPr>
              <a:t>creation</a:t>
            </a:r>
            <a:endParaRPr lang="en-US" b="1" i="1" dirty="0">
              <a:solidFill>
                <a:srgbClr val="0070C0"/>
              </a:solidFill>
              <a:latin typeface="Helvetica-Bold"/>
            </a:endParaRPr>
          </a:p>
        </p:txBody>
      </p:sp>
      <p:sp>
        <p:nvSpPr>
          <p:cNvPr id="4" name="Rectangle 3"/>
          <p:cNvSpPr/>
          <p:nvPr/>
        </p:nvSpPr>
        <p:spPr>
          <a:xfrm>
            <a:off x="300180" y="1193616"/>
            <a:ext cx="8640620" cy="1938992"/>
          </a:xfrm>
          <a:prstGeom prst="rect">
            <a:avLst/>
          </a:prstGeom>
        </p:spPr>
        <p:txBody>
          <a:bodyPr wrap="square">
            <a:spAutoFit/>
          </a:bodyPr>
          <a:lstStyle/>
          <a:p>
            <a:r>
              <a:rPr lang="bs-Latn-BA" sz="2000" dirty="0" smtClean="0"/>
              <a:t>CA</a:t>
            </a:r>
            <a:r>
              <a:rPr lang="en-US" sz="2000" dirty="0" smtClean="0"/>
              <a:t> </a:t>
            </a:r>
            <a:r>
              <a:rPr lang="en-US" sz="2000" dirty="0"/>
              <a:t>fosters knowledge creation through a methodical and strategic approach by:</a:t>
            </a:r>
          </a:p>
          <a:p>
            <a:pPr>
              <a:buFont typeface="+mj-lt"/>
              <a:buAutoNum type="arabicPeriod"/>
            </a:pPr>
            <a:r>
              <a:rPr lang="en-US" sz="2000" dirty="0" smtClean="0">
                <a:solidFill>
                  <a:srgbClr val="0070C0"/>
                </a:solidFill>
              </a:rPr>
              <a:t>Mapping</a:t>
            </a:r>
            <a:r>
              <a:rPr lang="en-US" sz="2000" dirty="0" smtClean="0"/>
              <a:t> </a:t>
            </a:r>
            <a:r>
              <a:rPr lang="en-US" sz="2000" dirty="0"/>
              <a:t>existing networks across the MAP value chain (regional, national, international)</a:t>
            </a:r>
          </a:p>
          <a:p>
            <a:pPr>
              <a:buFont typeface="+mj-lt"/>
              <a:buAutoNum type="arabicPeriod"/>
            </a:pPr>
            <a:r>
              <a:rPr lang="en-US" sz="2000" dirty="0" smtClean="0">
                <a:solidFill>
                  <a:srgbClr val="0070C0"/>
                </a:solidFill>
              </a:rPr>
              <a:t>Engaging </a:t>
            </a:r>
            <a:r>
              <a:rPr lang="en-US" sz="2000" dirty="0">
                <a:solidFill>
                  <a:srgbClr val="0070C0"/>
                </a:solidFill>
              </a:rPr>
              <a:t>stakeholders </a:t>
            </a:r>
            <a:r>
              <a:rPr lang="en-US" sz="2000" dirty="0"/>
              <a:t>in co-creation &amp; co-design workshops</a:t>
            </a:r>
          </a:p>
          <a:p>
            <a:pPr>
              <a:buFont typeface="+mj-lt"/>
              <a:buAutoNum type="arabicPeriod"/>
            </a:pPr>
            <a:r>
              <a:rPr lang="en-US" sz="2000" dirty="0" smtClean="0">
                <a:solidFill>
                  <a:srgbClr val="0070C0"/>
                </a:solidFill>
              </a:rPr>
              <a:t>Designing </a:t>
            </a:r>
            <a:r>
              <a:rPr lang="en-US" sz="2000" dirty="0">
                <a:solidFill>
                  <a:srgbClr val="0070C0"/>
                </a:solidFill>
              </a:rPr>
              <a:t>collaboration models </a:t>
            </a:r>
            <a:r>
              <a:rPr lang="en-US" sz="2000" dirty="0"/>
              <a:t>and defining principles for </a:t>
            </a:r>
            <a:r>
              <a:rPr lang="en-US" sz="2000" dirty="0" smtClean="0"/>
              <a:t>cooperation</a:t>
            </a:r>
          </a:p>
          <a:p>
            <a:pPr>
              <a:buFont typeface="+mj-lt"/>
              <a:buAutoNum type="arabicPeriod"/>
            </a:pPr>
            <a:r>
              <a:rPr lang="en-US" sz="2000" dirty="0" smtClean="0">
                <a:solidFill>
                  <a:srgbClr val="0070C0"/>
                </a:solidFill>
              </a:rPr>
              <a:t> Establishing partnerships for long-term collaboration </a:t>
            </a:r>
            <a:r>
              <a:rPr lang="en-US" sz="2000" dirty="0" smtClean="0"/>
              <a:t>beyond the Action</a:t>
            </a:r>
            <a:endParaRPr lang="en-US" sz="2000" dirty="0"/>
          </a:p>
        </p:txBody>
      </p:sp>
    </p:spTree>
    <p:extLst>
      <p:ext uri="{BB962C8B-B14F-4D97-AF65-F5344CB8AC3E}">
        <p14:creationId xmlns:p14="http://schemas.microsoft.com/office/powerpoint/2010/main" val="86503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1000"/>
                                        <p:tgtEl>
                                          <p:spTgt spid="4">
                                            <p:txEl>
                                              <p:pRg st="3" end="3"/>
                                            </p:txEl>
                                          </p:spTgt>
                                        </p:tgtEl>
                                      </p:cBhvr>
                                    </p:animEffect>
                                    <p:anim calcmode="lin" valueType="num">
                                      <p:cBhvr>
                                        <p:cTn id="27"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fade">
                                      <p:cBhvr>
                                        <p:cTn id="33" dur="1000"/>
                                        <p:tgtEl>
                                          <p:spTgt spid="4">
                                            <p:txEl>
                                              <p:pRg st="4" end="4"/>
                                            </p:txEl>
                                          </p:spTgt>
                                        </p:tgtEl>
                                      </p:cBhvr>
                                    </p:animEffect>
                                    <p:anim calcmode="lin" valueType="num">
                                      <p:cBhvr>
                                        <p:cTn id="34"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1670" y="188640"/>
            <a:ext cx="8455413" cy="400110"/>
          </a:xfrm>
          <a:prstGeom prst="rect">
            <a:avLst/>
          </a:prstGeom>
          <a:solidFill>
            <a:srgbClr val="FFFF00"/>
          </a:solidFill>
        </p:spPr>
        <p:txBody>
          <a:bodyPr wrap="square">
            <a:spAutoFit/>
          </a:bodyPr>
          <a:lstStyle/>
          <a:p>
            <a:pPr algn="ctr"/>
            <a:r>
              <a:rPr lang="en-US" sz="2000" b="1" dirty="0">
                <a:solidFill>
                  <a:srgbClr val="0070C0"/>
                </a:solidFill>
              </a:rPr>
              <a:t>Career development</a:t>
            </a:r>
            <a:endParaRPr lang="en-US" sz="2000" dirty="0">
              <a:solidFill>
                <a:srgbClr val="0070C0"/>
              </a:solidFill>
            </a:endParaRPr>
          </a:p>
        </p:txBody>
      </p:sp>
      <p:sp>
        <p:nvSpPr>
          <p:cNvPr id="3" name="Rectangle 2"/>
          <p:cNvSpPr/>
          <p:nvPr/>
        </p:nvSpPr>
        <p:spPr>
          <a:xfrm>
            <a:off x="398920" y="762957"/>
            <a:ext cx="3453000" cy="400110"/>
          </a:xfrm>
          <a:prstGeom prst="rect">
            <a:avLst/>
          </a:prstGeom>
        </p:spPr>
        <p:txBody>
          <a:bodyPr wrap="square">
            <a:spAutoFit/>
          </a:bodyPr>
          <a:lstStyle/>
          <a:p>
            <a:pPr algn="ctr"/>
            <a:r>
              <a:rPr lang="en-US" sz="2000" b="1" dirty="0">
                <a:solidFill>
                  <a:srgbClr val="FF0000"/>
                </a:solidFill>
              </a:rPr>
              <a:t>Training </a:t>
            </a:r>
            <a:r>
              <a:rPr lang="en-US" sz="2000" b="1" dirty="0" smtClean="0">
                <a:solidFill>
                  <a:srgbClr val="FF0000"/>
                </a:solidFill>
              </a:rPr>
              <a:t>Schools</a:t>
            </a:r>
            <a:endParaRPr lang="en-US" sz="2000" b="1" dirty="0">
              <a:solidFill>
                <a:srgbClr val="FF0000"/>
              </a:solidFill>
            </a:endParaRPr>
          </a:p>
        </p:txBody>
      </p:sp>
      <p:sp>
        <p:nvSpPr>
          <p:cNvPr id="5" name="Rectangle 4"/>
          <p:cNvSpPr/>
          <p:nvPr/>
        </p:nvSpPr>
        <p:spPr>
          <a:xfrm>
            <a:off x="4572001" y="762957"/>
            <a:ext cx="4572000" cy="400110"/>
          </a:xfrm>
          <a:prstGeom prst="rect">
            <a:avLst/>
          </a:prstGeom>
        </p:spPr>
        <p:txBody>
          <a:bodyPr wrap="square">
            <a:spAutoFit/>
          </a:bodyPr>
          <a:lstStyle/>
          <a:p>
            <a:pPr algn="just"/>
            <a:r>
              <a:rPr lang="en-US" sz="2000" b="1" dirty="0">
                <a:solidFill>
                  <a:srgbClr val="FF0000"/>
                </a:solidFill>
              </a:rPr>
              <a:t>Short-Term Scientific Missions (STSMs</a:t>
            </a:r>
            <a:r>
              <a:rPr lang="en-US" sz="2000" b="1" dirty="0" smtClean="0">
                <a:solidFill>
                  <a:srgbClr val="FF0000"/>
                </a:solidFill>
              </a:rPr>
              <a:t>)</a:t>
            </a:r>
            <a:endParaRPr lang="en-US" sz="2000" b="1" dirty="0">
              <a:solidFill>
                <a:srgbClr val="FF0000"/>
              </a:solidFill>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1340768"/>
            <a:ext cx="3961067" cy="2638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4149080"/>
            <a:ext cx="3732886" cy="2326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441" y="4365104"/>
            <a:ext cx="3354471"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8920" y="1337358"/>
            <a:ext cx="3453000" cy="2588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404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G:\2024-2025\NIR_2024-2025\CA\CA 22144_09.03.2024\02.06.2025\Untitl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6538" y="116632"/>
            <a:ext cx="2081411" cy="13503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43608" y="217482"/>
            <a:ext cx="3145541" cy="369332"/>
          </a:xfrm>
          <a:prstGeom prst="rect">
            <a:avLst/>
          </a:prstGeom>
          <a:solidFill>
            <a:srgbClr val="FFFF00"/>
          </a:solidFill>
        </p:spPr>
        <p:txBody>
          <a:bodyPr wrap="none" rtlCol="0">
            <a:spAutoFit/>
          </a:bodyPr>
          <a:lstStyle/>
          <a:p>
            <a:r>
              <a:rPr lang="bs-Latn-BA" b="1" dirty="0" smtClean="0">
                <a:solidFill>
                  <a:srgbClr val="FF0000"/>
                </a:solidFill>
              </a:rPr>
              <a:t>List of the participation actions</a:t>
            </a:r>
            <a:endParaRPr lang="bs-Latn-BA" b="1" dirty="0">
              <a:solidFill>
                <a:srgbClr val="FF00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700807"/>
            <a:ext cx="7479382" cy="3060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AutoShape 4" descr="Ingla School of English"/>
          <p:cNvSpPr>
            <a:spLocks noChangeAspect="1" noChangeArrowheads="1"/>
          </p:cNvSpPr>
          <p:nvPr/>
        </p:nvSpPr>
        <p:spPr bwMode="auto">
          <a:xfrm>
            <a:off x="155575" y="-1004888"/>
            <a:ext cx="2181225" cy="20955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bs-Latn-BA"/>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4476750"/>
            <a:ext cx="2181225" cy="209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flipH="1">
            <a:off x="8362134" y="2276872"/>
            <a:ext cx="575814" cy="461665"/>
          </a:xfrm>
          <a:prstGeom prst="rect">
            <a:avLst/>
          </a:prstGeom>
          <a:noFill/>
        </p:spPr>
        <p:txBody>
          <a:bodyPr wrap="square" rtlCol="0">
            <a:spAutoFit/>
          </a:bodyPr>
          <a:lstStyle/>
          <a:p>
            <a:r>
              <a:rPr lang="bs-Latn-BA" sz="2400" b="1" dirty="0" smtClean="0">
                <a:solidFill>
                  <a:srgbClr val="FF0000"/>
                </a:solidFill>
              </a:rPr>
              <a:t>14</a:t>
            </a:r>
            <a:endParaRPr lang="en-US" sz="2400" b="1" dirty="0">
              <a:solidFill>
                <a:srgbClr val="FF0000"/>
              </a:solidFill>
            </a:endParaRPr>
          </a:p>
        </p:txBody>
      </p:sp>
    </p:spTree>
    <p:extLst>
      <p:ext uri="{BB962C8B-B14F-4D97-AF65-F5344CB8AC3E}">
        <p14:creationId xmlns:p14="http://schemas.microsoft.com/office/powerpoint/2010/main" val="24140075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1670" y="364594"/>
            <a:ext cx="8308111" cy="400110"/>
          </a:xfrm>
          <a:prstGeom prst="rect">
            <a:avLst/>
          </a:prstGeom>
        </p:spPr>
        <p:txBody>
          <a:bodyPr wrap="square">
            <a:spAutoFit/>
          </a:bodyPr>
          <a:lstStyle/>
          <a:p>
            <a:pPr algn="ctr"/>
            <a:r>
              <a:rPr lang="en-US" sz="2000" b="1" dirty="0">
                <a:solidFill>
                  <a:srgbClr val="0070C0"/>
                </a:solidFill>
              </a:rPr>
              <a:t>Career development</a:t>
            </a:r>
            <a:endParaRPr lang="en-US" sz="2000" dirty="0">
              <a:solidFill>
                <a:srgbClr val="0070C0"/>
              </a:solidFill>
            </a:endParaRPr>
          </a:p>
        </p:txBody>
      </p:sp>
      <p:sp>
        <p:nvSpPr>
          <p:cNvPr id="3" name="Rectangle 2"/>
          <p:cNvSpPr/>
          <p:nvPr/>
        </p:nvSpPr>
        <p:spPr>
          <a:xfrm>
            <a:off x="480289" y="873670"/>
            <a:ext cx="8049491" cy="3170099"/>
          </a:xfrm>
          <a:prstGeom prst="rect">
            <a:avLst/>
          </a:prstGeom>
        </p:spPr>
        <p:txBody>
          <a:bodyPr wrap="square">
            <a:spAutoFit/>
          </a:bodyPr>
          <a:lstStyle/>
          <a:p>
            <a:r>
              <a:rPr lang="en-US" sz="2000" b="1" dirty="0">
                <a:solidFill>
                  <a:srgbClr val="FF0000"/>
                </a:solidFill>
              </a:rPr>
              <a:t>Training Schools</a:t>
            </a:r>
          </a:p>
          <a:p>
            <a:pPr>
              <a:buFont typeface="Arial" panose="020B0604020202020204" pitchFamily="34" charset="0"/>
              <a:buChar char="•"/>
            </a:pPr>
            <a:r>
              <a:rPr lang="en-US" sz="2000" dirty="0"/>
              <a:t>Duration: 2–5 days, public events</a:t>
            </a:r>
          </a:p>
          <a:p>
            <a:pPr>
              <a:buFont typeface="Arial" panose="020B0604020202020204" pitchFamily="34" charset="0"/>
              <a:buChar char="•"/>
            </a:pPr>
            <a:r>
              <a:rPr lang="en-US" sz="2000" dirty="0"/>
              <a:t>Combines theory and practical excursions (farms, processors, machinery companies)</a:t>
            </a:r>
          </a:p>
          <a:p>
            <a:pPr>
              <a:buFont typeface="Arial" panose="020B0604020202020204" pitchFamily="34" charset="0"/>
              <a:buChar char="•"/>
            </a:pPr>
            <a:r>
              <a:rPr lang="en-US" sz="2000" dirty="0"/>
              <a:t>Strong cooperation with universities to attract students and young scientists</a:t>
            </a:r>
          </a:p>
          <a:p>
            <a:pPr>
              <a:buFont typeface="Arial" panose="020B0604020202020204" pitchFamily="34" charset="0"/>
              <a:buChar char="•"/>
            </a:pPr>
            <a:r>
              <a:rPr lang="en-US" sz="2000" dirty="0"/>
              <a:t>Focuses on:</a:t>
            </a:r>
          </a:p>
          <a:p>
            <a:pPr marL="742950" lvl="1" indent="-285750">
              <a:buFont typeface="Arial" panose="020B0604020202020204" pitchFamily="34" charset="0"/>
              <a:buChar char="•"/>
            </a:pPr>
            <a:r>
              <a:rPr lang="en-US" sz="2000" dirty="0"/>
              <a:t>Engaging early-career researchers</a:t>
            </a:r>
          </a:p>
          <a:p>
            <a:pPr marL="742950" lvl="1" indent="-285750">
              <a:buFont typeface="Arial" panose="020B0604020202020204" pitchFamily="34" charset="0"/>
              <a:buChar char="•"/>
            </a:pPr>
            <a:r>
              <a:rPr lang="en-US" sz="2000" dirty="0"/>
              <a:t>Building networks across the MAP sector</a:t>
            </a:r>
          </a:p>
          <a:p>
            <a:pPr marL="742950" lvl="1" indent="-285750">
              <a:buFont typeface="Arial" panose="020B0604020202020204" pitchFamily="34" charset="0"/>
              <a:buChar char="•"/>
            </a:pPr>
            <a:r>
              <a:rPr lang="en-US" sz="2000" dirty="0"/>
              <a:t>Enhancing skills for multidisciplinary, systems-based research</a:t>
            </a:r>
          </a:p>
        </p:txBody>
      </p:sp>
      <p:sp>
        <p:nvSpPr>
          <p:cNvPr id="5" name="Rectangle 4"/>
          <p:cNvSpPr/>
          <p:nvPr/>
        </p:nvSpPr>
        <p:spPr>
          <a:xfrm>
            <a:off x="1519381" y="4437112"/>
            <a:ext cx="6830291" cy="1938992"/>
          </a:xfrm>
          <a:prstGeom prst="rect">
            <a:avLst/>
          </a:prstGeom>
        </p:spPr>
        <p:txBody>
          <a:bodyPr wrap="square">
            <a:spAutoFit/>
          </a:bodyPr>
          <a:lstStyle/>
          <a:p>
            <a:pPr algn="just"/>
            <a:r>
              <a:rPr lang="en-US" sz="2000" b="1" dirty="0">
                <a:solidFill>
                  <a:srgbClr val="FF0000"/>
                </a:solidFill>
              </a:rPr>
              <a:t>Short-Term Scientific Missions (STSMs)</a:t>
            </a:r>
          </a:p>
          <a:p>
            <a:pPr algn="just">
              <a:buFont typeface="Arial" panose="020B0604020202020204" pitchFamily="34" charset="0"/>
              <a:buChar char="•"/>
            </a:pPr>
            <a:r>
              <a:rPr lang="en-US" sz="2000" dirty="0"/>
              <a:t>Duration: 2–4 weeks</a:t>
            </a:r>
          </a:p>
          <a:p>
            <a:pPr algn="just">
              <a:buFont typeface="Arial" panose="020B0604020202020204" pitchFamily="34" charset="0"/>
              <a:buChar char="•"/>
            </a:pPr>
            <a:r>
              <a:rPr lang="en-US" sz="2000" dirty="0"/>
              <a:t>Exchanges between institutions and working groups</a:t>
            </a:r>
          </a:p>
          <a:p>
            <a:pPr algn="just">
              <a:buFont typeface="Arial" panose="020B0604020202020204" pitchFamily="34" charset="0"/>
              <a:buChar char="•"/>
            </a:pPr>
            <a:r>
              <a:rPr lang="en-US" sz="2000" dirty="0"/>
              <a:t>Intensifies research cooperation and design</a:t>
            </a:r>
          </a:p>
          <a:p>
            <a:pPr algn="just">
              <a:buFont typeface="Arial" panose="020B0604020202020204" pitchFamily="34" charset="0"/>
              <a:buChar char="•"/>
            </a:pPr>
            <a:r>
              <a:rPr lang="en-US" sz="2000" dirty="0"/>
              <a:t>Promotes mobility of young scientists, especially from Inclusiveness Target Countries</a:t>
            </a:r>
          </a:p>
        </p:txBody>
      </p:sp>
      <p:sp>
        <p:nvSpPr>
          <p:cNvPr id="4" name="TextBox 3"/>
          <p:cNvSpPr txBox="1"/>
          <p:nvPr/>
        </p:nvSpPr>
        <p:spPr>
          <a:xfrm flipH="1">
            <a:off x="962099" y="4437112"/>
            <a:ext cx="587546" cy="523220"/>
          </a:xfrm>
          <a:prstGeom prst="rect">
            <a:avLst/>
          </a:prstGeom>
          <a:noFill/>
        </p:spPr>
        <p:txBody>
          <a:bodyPr wrap="square" rtlCol="0">
            <a:spAutoFit/>
          </a:bodyPr>
          <a:lstStyle/>
          <a:p>
            <a:r>
              <a:rPr lang="en-US" sz="2800" dirty="0" smtClean="0">
                <a:solidFill>
                  <a:srgbClr val="00B050"/>
                </a:solidFill>
              </a:rPr>
              <a:t>❷</a:t>
            </a:r>
            <a:endParaRPr lang="en-US" sz="2800" dirty="0">
              <a:solidFill>
                <a:srgbClr val="00B050"/>
              </a:solidFill>
            </a:endParaRPr>
          </a:p>
        </p:txBody>
      </p:sp>
      <p:sp>
        <p:nvSpPr>
          <p:cNvPr id="8" name="TextBox 7"/>
          <p:cNvSpPr txBox="1"/>
          <p:nvPr/>
        </p:nvSpPr>
        <p:spPr>
          <a:xfrm flipH="1">
            <a:off x="-95957" y="853021"/>
            <a:ext cx="635253" cy="523220"/>
          </a:xfrm>
          <a:prstGeom prst="rect">
            <a:avLst/>
          </a:prstGeom>
          <a:noFill/>
        </p:spPr>
        <p:txBody>
          <a:bodyPr wrap="square" rtlCol="0">
            <a:spAutoFit/>
          </a:bodyPr>
          <a:lstStyle/>
          <a:p>
            <a:r>
              <a:rPr lang="en-US" sz="2800" dirty="0" smtClean="0">
                <a:solidFill>
                  <a:srgbClr val="0070C0"/>
                </a:solidFill>
              </a:rPr>
              <a:t>❶</a:t>
            </a:r>
            <a:endParaRPr lang="en-US" sz="2800" dirty="0">
              <a:solidFill>
                <a:srgbClr val="0070C0"/>
              </a:solidFill>
            </a:endParaRPr>
          </a:p>
        </p:txBody>
      </p:sp>
    </p:spTree>
    <p:extLst>
      <p:ext uri="{BB962C8B-B14F-4D97-AF65-F5344CB8AC3E}">
        <p14:creationId xmlns:p14="http://schemas.microsoft.com/office/powerpoint/2010/main" val="382149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1000"/>
                                        <p:tgtEl>
                                          <p:spTgt spid="3">
                                            <p:txEl>
                                              <p:pRg st="6" end="6"/>
                                            </p:txEl>
                                          </p:spTgt>
                                        </p:tgtEl>
                                      </p:cBhvr>
                                    </p:animEffect>
                                    <p:anim calcmode="lin" valueType="num">
                                      <p:cBhvr>
                                        <p:cTn id="4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Effect transition="in" filter="fade">
                                      <p:cBhvr>
                                        <p:cTn id="52" dur="1000"/>
                                        <p:tgtEl>
                                          <p:spTgt spid="3">
                                            <p:txEl>
                                              <p:pRg st="7" end="7"/>
                                            </p:txEl>
                                          </p:spTgt>
                                        </p:tgtEl>
                                      </p:cBhvr>
                                    </p:animEffect>
                                    <p:anim calcmode="lin" valueType="num">
                                      <p:cBhvr>
                                        <p:cTn id="5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5">
                                            <p:txEl>
                                              <p:pRg st="0" end="0"/>
                                            </p:txEl>
                                          </p:spTgt>
                                        </p:tgtEl>
                                        <p:attrNameLst>
                                          <p:attrName>style.visibility</p:attrName>
                                        </p:attrNameLst>
                                      </p:cBhvr>
                                      <p:to>
                                        <p:strVal val="visible"/>
                                      </p:to>
                                    </p:set>
                                    <p:animEffect transition="in" filter="fade">
                                      <p:cBhvr>
                                        <p:cTn id="59" dur="1000"/>
                                        <p:tgtEl>
                                          <p:spTgt spid="5">
                                            <p:txEl>
                                              <p:pRg st="0" end="0"/>
                                            </p:txEl>
                                          </p:spTgt>
                                        </p:tgtEl>
                                      </p:cBhvr>
                                    </p:animEffect>
                                    <p:anim calcmode="lin" valueType="num">
                                      <p:cBhvr>
                                        <p:cTn id="6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61"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5">
                                            <p:txEl>
                                              <p:pRg st="1" end="1"/>
                                            </p:txEl>
                                          </p:spTgt>
                                        </p:tgtEl>
                                        <p:attrNameLst>
                                          <p:attrName>style.visibility</p:attrName>
                                        </p:attrNameLst>
                                      </p:cBhvr>
                                      <p:to>
                                        <p:strVal val="visible"/>
                                      </p:to>
                                    </p:set>
                                    <p:animEffect transition="in" filter="fade">
                                      <p:cBhvr>
                                        <p:cTn id="66" dur="1000"/>
                                        <p:tgtEl>
                                          <p:spTgt spid="5">
                                            <p:txEl>
                                              <p:pRg st="1" end="1"/>
                                            </p:txEl>
                                          </p:spTgt>
                                        </p:tgtEl>
                                      </p:cBhvr>
                                    </p:animEffect>
                                    <p:anim calcmode="lin" valueType="num">
                                      <p:cBhvr>
                                        <p:cTn id="67"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68"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5">
                                            <p:txEl>
                                              <p:pRg st="2" end="2"/>
                                            </p:txEl>
                                          </p:spTgt>
                                        </p:tgtEl>
                                        <p:attrNameLst>
                                          <p:attrName>style.visibility</p:attrName>
                                        </p:attrNameLst>
                                      </p:cBhvr>
                                      <p:to>
                                        <p:strVal val="visible"/>
                                      </p:to>
                                    </p:set>
                                    <p:animEffect transition="in" filter="fade">
                                      <p:cBhvr>
                                        <p:cTn id="73" dur="1000"/>
                                        <p:tgtEl>
                                          <p:spTgt spid="5">
                                            <p:txEl>
                                              <p:pRg st="2" end="2"/>
                                            </p:txEl>
                                          </p:spTgt>
                                        </p:tgtEl>
                                      </p:cBhvr>
                                    </p:animEffect>
                                    <p:anim calcmode="lin" valueType="num">
                                      <p:cBhvr>
                                        <p:cTn id="74"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75"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5">
                                            <p:txEl>
                                              <p:pRg st="3" end="3"/>
                                            </p:txEl>
                                          </p:spTgt>
                                        </p:tgtEl>
                                        <p:attrNameLst>
                                          <p:attrName>style.visibility</p:attrName>
                                        </p:attrNameLst>
                                      </p:cBhvr>
                                      <p:to>
                                        <p:strVal val="visible"/>
                                      </p:to>
                                    </p:set>
                                    <p:animEffect transition="in" filter="fade">
                                      <p:cBhvr>
                                        <p:cTn id="80" dur="1000"/>
                                        <p:tgtEl>
                                          <p:spTgt spid="5">
                                            <p:txEl>
                                              <p:pRg st="3" end="3"/>
                                            </p:txEl>
                                          </p:spTgt>
                                        </p:tgtEl>
                                      </p:cBhvr>
                                    </p:animEffect>
                                    <p:anim calcmode="lin" valueType="num">
                                      <p:cBhvr>
                                        <p:cTn id="81"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82"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5">
                                            <p:txEl>
                                              <p:pRg st="4" end="4"/>
                                            </p:txEl>
                                          </p:spTgt>
                                        </p:tgtEl>
                                        <p:attrNameLst>
                                          <p:attrName>style.visibility</p:attrName>
                                        </p:attrNameLst>
                                      </p:cBhvr>
                                      <p:to>
                                        <p:strVal val="visible"/>
                                      </p:to>
                                    </p:set>
                                    <p:animEffect transition="in" filter="fade">
                                      <p:cBhvr>
                                        <p:cTn id="87" dur="1000"/>
                                        <p:tgtEl>
                                          <p:spTgt spid="5">
                                            <p:txEl>
                                              <p:pRg st="4" end="4"/>
                                            </p:txEl>
                                          </p:spTgt>
                                        </p:tgtEl>
                                      </p:cBhvr>
                                    </p:animEffect>
                                    <p:anim calcmode="lin" valueType="num">
                                      <p:cBhvr>
                                        <p:cTn id="8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89"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95536" y="799975"/>
            <a:ext cx="4000726" cy="4154984"/>
          </a:xfrm>
          <a:prstGeom prst="rect">
            <a:avLst/>
          </a:prstGeom>
        </p:spPr>
        <p:txBody>
          <a:bodyPr wrap="square">
            <a:spAutoFit/>
          </a:bodyPr>
          <a:lstStyle/>
          <a:p>
            <a:pPr algn="just"/>
            <a:r>
              <a:rPr lang="en-US" sz="2400" b="1" i="1" dirty="0">
                <a:solidFill>
                  <a:srgbClr val="0070C0"/>
                </a:solidFill>
              </a:rPr>
              <a:t>Networking is an excellent way for individuals at every stage of their career </a:t>
            </a:r>
            <a:endParaRPr lang="bs-Latn-BA" sz="2400" b="1" i="1" dirty="0" smtClean="0">
              <a:solidFill>
                <a:srgbClr val="0070C0"/>
              </a:solidFill>
            </a:endParaRPr>
          </a:p>
          <a:p>
            <a:pPr algn="just"/>
            <a:r>
              <a:rPr lang="en-US" sz="2400" b="1" dirty="0" smtClean="0">
                <a:solidFill>
                  <a:srgbClr val="00B050"/>
                </a:solidFill>
              </a:rPr>
              <a:t>to </a:t>
            </a:r>
            <a:r>
              <a:rPr lang="en-US" sz="2400" b="1" dirty="0">
                <a:solidFill>
                  <a:srgbClr val="00B050"/>
                </a:solidFill>
              </a:rPr>
              <a:t>discover exciting opportunities</a:t>
            </a:r>
            <a:r>
              <a:rPr lang="en-US" sz="2400" dirty="0"/>
              <a:t>, </a:t>
            </a:r>
            <a:endParaRPr lang="bs-Latn-BA" sz="2400" dirty="0" smtClean="0"/>
          </a:p>
          <a:p>
            <a:pPr algn="just"/>
            <a:r>
              <a:rPr lang="en-US" sz="2400" b="1" i="1" dirty="0" smtClean="0">
                <a:solidFill>
                  <a:srgbClr val="7030A0"/>
                </a:solidFill>
              </a:rPr>
              <a:t>meet </a:t>
            </a:r>
            <a:r>
              <a:rPr lang="en-US" sz="2400" b="1" i="1" dirty="0">
                <a:solidFill>
                  <a:srgbClr val="7030A0"/>
                </a:solidFill>
              </a:rPr>
              <a:t>new connections</a:t>
            </a:r>
            <a:r>
              <a:rPr lang="en-US" sz="2400" dirty="0"/>
              <a:t>, and </a:t>
            </a:r>
            <a:endParaRPr lang="bs-Latn-BA" sz="2400" dirty="0" smtClean="0"/>
          </a:p>
          <a:p>
            <a:pPr algn="just"/>
            <a:r>
              <a:rPr lang="en-US" sz="2400" b="1" i="1" dirty="0" smtClean="0">
                <a:solidFill>
                  <a:srgbClr val="FF0000"/>
                </a:solidFill>
              </a:rPr>
              <a:t>broaden </a:t>
            </a:r>
            <a:r>
              <a:rPr lang="en-US" sz="2400" b="1" i="1" dirty="0">
                <a:solidFill>
                  <a:srgbClr val="FF0000"/>
                </a:solidFill>
              </a:rPr>
              <a:t>personal research horizons</a:t>
            </a:r>
            <a:r>
              <a:rPr lang="en-US" sz="2400" dirty="0"/>
              <a:t>. </a:t>
            </a:r>
            <a:endParaRPr lang="bs-Latn-BA" sz="2400" dirty="0" smtClean="0"/>
          </a:p>
          <a:p>
            <a:pPr algn="just"/>
            <a:endParaRPr lang="bs-Latn-BA" sz="2400" b="1" i="1" dirty="0" smtClean="0"/>
          </a:p>
          <a:p>
            <a:pPr algn="just"/>
            <a:r>
              <a:rPr lang="en-US" sz="2400" b="1" i="1" dirty="0" smtClean="0"/>
              <a:t>CAs </a:t>
            </a:r>
            <a:r>
              <a:rPr lang="en-US" sz="2400" b="1" i="1" dirty="0"/>
              <a:t>are designed to </a:t>
            </a:r>
            <a:r>
              <a:rPr lang="en-US" sz="2400" b="1" i="1" dirty="0" err="1"/>
              <a:t>maximise</a:t>
            </a:r>
            <a:r>
              <a:rPr lang="en-US" sz="2400" b="1" i="1" dirty="0"/>
              <a:t> networking </a:t>
            </a:r>
            <a:r>
              <a:rPr lang="en-US" sz="2400" b="1" i="1" dirty="0" smtClean="0"/>
              <a:t>possibilities</a:t>
            </a:r>
            <a:endParaRPr lang="en-US" sz="2400" dirty="0"/>
          </a:p>
        </p:txBody>
      </p:sp>
      <p:sp>
        <p:nvSpPr>
          <p:cNvPr id="2" name="TextBox 1"/>
          <p:cNvSpPr txBox="1"/>
          <p:nvPr/>
        </p:nvSpPr>
        <p:spPr>
          <a:xfrm flipH="1">
            <a:off x="3275855" y="260648"/>
            <a:ext cx="3168352" cy="523220"/>
          </a:xfrm>
          <a:prstGeom prst="rect">
            <a:avLst/>
          </a:prstGeom>
          <a:noFill/>
        </p:spPr>
        <p:txBody>
          <a:bodyPr wrap="square" rtlCol="0">
            <a:spAutoFit/>
          </a:bodyPr>
          <a:lstStyle/>
          <a:p>
            <a:r>
              <a:rPr lang="bs-Latn-BA" sz="2800" b="1" dirty="0" smtClean="0">
                <a:solidFill>
                  <a:srgbClr val="FF0000"/>
                </a:solidFill>
              </a:rPr>
              <a:t>NETWORKING</a:t>
            </a:r>
            <a:endParaRPr lang="en-US" sz="2800" b="1" dirty="0">
              <a:solidFill>
                <a:srgbClr val="FF0000"/>
              </a:solidFill>
            </a:endParaRPr>
          </a:p>
        </p:txBody>
      </p:sp>
      <p:pic>
        <p:nvPicPr>
          <p:cNvPr id="3" name="Picture 2"/>
          <p:cNvPicPr>
            <a:picLocks noChangeAspect="1"/>
          </p:cNvPicPr>
          <p:nvPr/>
        </p:nvPicPr>
        <p:blipFill>
          <a:blip r:embed="rId2"/>
          <a:stretch>
            <a:fillRect/>
          </a:stretch>
        </p:blipFill>
        <p:spPr>
          <a:xfrm>
            <a:off x="5220072" y="1340768"/>
            <a:ext cx="3508648" cy="3508648"/>
          </a:xfrm>
          <a:prstGeom prst="rect">
            <a:avLst/>
          </a:prstGeom>
        </p:spPr>
      </p:pic>
    </p:spTree>
    <p:extLst>
      <p:ext uri="{BB962C8B-B14F-4D97-AF65-F5344CB8AC3E}">
        <p14:creationId xmlns:p14="http://schemas.microsoft.com/office/powerpoint/2010/main" val="3077359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5" end="5"/>
                                            </p:txEl>
                                          </p:spTgt>
                                        </p:tgtEl>
                                        <p:attrNameLst>
                                          <p:attrName>style.visibility</p:attrName>
                                        </p:attrNameLst>
                                      </p:cBhvr>
                                      <p:to>
                                        <p:strVal val="visible"/>
                                      </p:to>
                                    </p:set>
                                    <p:animEffect transition="in" filter="fade">
                                      <p:cBhvr>
                                        <p:cTn id="35" dur="1000"/>
                                        <p:tgtEl>
                                          <p:spTgt spid="7">
                                            <p:txEl>
                                              <p:pRg st="5" end="5"/>
                                            </p:txEl>
                                          </p:spTgt>
                                        </p:tgtEl>
                                      </p:cBhvr>
                                    </p:animEffect>
                                    <p:anim calcmode="lin" valueType="num">
                                      <p:cBhvr>
                                        <p:cTn id="36"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1671" y="116632"/>
            <a:ext cx="8308111" cy="461665"/>
          </a:xfrm>
          <a:prstGeom prst="rect">
            <a:avLst/>
          </a:prstGeom>
        </p:spPr>
        <p:txBody>
          <a:bodyPr wrap="square">
            <a:spAutoFit/>
          </a:bodyPr>
          <a:lstStyle/>
          <a:p>
            <a:r>
              <a:rPr lang="en-US" sz="2400" b="1" dirty="0">
                <a:solidFill>
                  <a:srgbClr val="FF0000"/>
                </a:solidFill>
              </a:rPr>
              <a:t>Action Networking tools</a:t>
            </a:r>
          </a:p>
        </p:txBody>
      </p:sp>
      <p:sp>
        <p:nvSpPr>
          <p:cNvPr id="8" name="Rectangle 7"/>
          <p:cNvSpPr/>
          <p:nvPr/>
        </p:nvSpPr>
        <p:spPr>
          <a:xfrm>
            <a:off x="228566" y="620688"/>
            <a:ext cx="8447889" cy="2616101"/>
          </a:xfrm>
          <a:prstGeom prst="rect">
            <a:avLst/>
          </a:prstGeom>
        </p:spPr>
        <p:txBody>
          <a:bodyPr wrap="square">
            <a:spAutoFit/>
          </a:bodyPr>
          <a:lstStyle/>
          <a:p>
            <a:pPr algn="just"/>
            <a:r>
              <a:rPr lang="en-US" sz="2400" b="1" dirty="0">
                <a:solidFill>
                  <a:srgbClr val="FF0000"/>
                </a:solidFill>
              </a:rPr>
              <a:t>Meetings, workshops, and conferences</a:t>
            </a:r>
          </a:p>
          <a:p>
            <a:pPr algn="just"/>
            <a:r>
              <a:rPr lang="en-US" sz="2000" dirty="0">
                <a:solidFill>
                  <a:srgbClr val="0070C0"/>
                </a:solidFill>
              </a:rPr>
              <a:t>Meetings</a:t>
            </a:r>
            <a:r>
              <a:rPr lang="en-US" sz="2000" dirty="0"/>
              <a:t> are </a:t>
            </a:r>
            <a:r>
              <a:rPr lang="en-US" sz="2000" dirty="0" err="1"/>
              <a:t>organised</a:t>
            </a:r>
            <a:r>
              <a:rPr lang="en-US" sz="2000" dirty="0"/>
              <a:t> by COST Action Management Committees (MC) in any COST Member Country joining the network. </a:t>
            </a:r>
            <a:endParaRPr lang="bs-Latn-BA" sz="2000" dirty="0" smtClean="0"/>
          </a:p>
          <a:p>
            <a:pPr algn="just"/>
            <a:r>
              <a:rPr lang="en-US" sz="2000" dirty="0" smtClean="0"/>
              <a:t>MC </a:t>
            </a:r>
            <a:r>
              <a:rPr lang="en-US" sz="2000" dirty="0"/>
              <a:t>meetings, Working Group meetings, workshops, or conferences. </a:t>
            </a:r>
            <a:endParaRPr lang="bs-Latn-BA" sz="2000" dirty="0" smtClean="0"/>
          </a:p>
          <a:p>
            <a:pPr algn="just"/>
            <a:r>
              <a:rPr lang="en-US" sz="2000" dirty="0" smtClean="0"/>
              <a:t>They </a:t>
            </a:r>
            <a:r>
              <a:rPr lang="en-US" sz="2000" dirty="0"/>
              <a:t>may be open to the wider community and provide opportunities to enhance the COST Action’s visibility. </a:t>
            </a:r>
            <a:endParaRPr lang="bs-Latn-BA" sz="2000" dirty="0" smtClean="0"/>
          </a:p>
          <a:p>
            <a:pPr algn="just"/>
            <a:r>
              <a:rPr lang="en-US" sz="2000" dirty="0" smtClean="0"/>
              <a:t>COST </a:t>
            </a:r>
            <a:r>
              <a:rPr lang="en-US" sz="2000" dirty="0"/>
              <a:t>will contribute to the </a:t>
            </a:r>
            <a:r>
              <a:rPr lang="en-US" sz="2000" b="1" i="1" dirty="0">
                <a:solidFill>
                  <a:srgbClr val="FF0000"/>
                </a:solidFill>
              </a:rPr>
              <a:t>travel and subsistence costs</a:t>
            </a:r>
            <a:r>
              <a:rPr lang="en-US" sz="2000" dirty="0"/>
              <a:t> of invited participants, and to the cost of </a:t>
            </a:r>
            <a:r>
              <a:rPr lang="en-US" sz="2000" dirty="0" err="1"/>
              <a:t>organising</a:t>
            </a:r>
            <a:r>
              <a:rPr lang="en-US" sz="2000" dirty="0"/>
              <a:t> the meeting.</a:t>
            </a:r>
            <a:endParaRPr lang="en-US" sz="2000" dirty="0">
              <a:effectLst/>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3276429"/>
            <a:ext cx="2550847" cy="2866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95536" y="6309320"/>
            <a:ext cx="2373663" cy="369332"/>
          </a:xfrm>
          <a:prstGeom prst="rect">
            <a:avLst/>
          </a:prstGeom>
          <a:noFill/>
        </p:spPr>
        <p:txBody>
          <a:bodyPr wrap="none" rtlCol="0">
            <a:spAutoFit/>
          </a:bodyPr>
          <a:lstStyle/>
          <a:p>
            <a:r>
              <a:rPr lang="bs-Latn-BA" dirty="0" smtClean="0"/>
              <a:t>Frick, Switzerland, FIBL </a:t>
            </a:r>
            <a:endParaRPr lang="bs-Latn-BA" dirty="0"/>
          </a:p>
        </p:txBody>
      </p:sp>
      <p:sp>
        <p:nvSpPr>
          <p:cNvPr id="3" name="Rectangle 2"/>
          <p:cNvSpPr/>
          <p:nvPr/>
        </p:nvSpPr>
        <p:spPr>
          <a:xfrm>
            <a:off x="3635896" y="4941168"/>
            <a:ext cx="4572000" cy="1200329"/>
          </a:xfrm>
          <a:prstGeom prst="rect">
            <a:avLst/>
          </a:prstGeom>
        </p:spPr>
        <p:txBody>
          <a:bodyPr>
            <a:spAutoFit/>
          </a:bodyPr>
          <a:lstStyle/>
          <a:p>
            <a:pPr algn="just"/>
            <a:r>
              <a:rPr lang="en-US" dirty="0"/>
              <a:t>1st in-person Core Group Meeting of COST Action CA23123 took place on </a:t>
            </a:r>
            <a:r>
              <a:rPr lang="en-US" dirty="0" smtClean="0"/>
              <a:t>2</a:t>
            </a:r>
            <a:r>
              <a:rPr lang="bs-Latn-BA" dirty="0" smtClean="0"/>
              <a:t>-</a:t>
            </a:r>
            <a:r>
              <a:rPr lang="en-US" dirty="0" smtClean="0"/>
              <a:t>3 </a:t>
            </a:r>
            <a:r>
              <a:rPr lang="en-US" dirty="0"/>
              <a:t>October 2025 at the Research Institute for Organic Farming (</a:t>
            </a:r>
            <a:r>
              <a:rPr lang="en-US" dirty="0" err="1"/>
              <a:t>FiBL</a:t>
            </a:r>
            <a:r>
              <a:rPr lang="en-US" dirty="0"/>
              <a:t>) in Frick, Switzerland.</a:t>
            </a:r>
            <a:endParaRPr lang="bs-Latn-BA" dirty="0"/>
          </a:p>
        </p:txBody>
      </p:sp>
    </p:spTree>
    <p:extLst>
      <p:ext uri="{BB962C8B-B14F-4D97-AF65-F5344CB8AC3E}">
        <p14:creationId xmlns:p14="http://schemas.microsoft.com/office/powerpoint/2010/main" val="80425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1000"/>
                                        <p:tgtEl>
                                          <p:spTgt spid="8">
                                            <p:txEl>
                                              <p:pRg st="3" end="3"/>
                                            </p:txEl>
                                          </p:spTgt>
                                        </p:tgtEl>
                                      </p:cBhvr>
                                    </p:animEffect>
                                    <p:anim calcmode="lin" valueType="num">
                                      <p:cBhvr>
                                        <p:cTn id="29"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Effect transition="in" filter="fade">
                                      <p:cBhvr>
                                        <p:cTn id="35" dur="1000"/>
                                        <p:tgtEl>
                                          <p:spTgt spid="8">
                                            <p:txEl>
                                              <p:pRg st="4" end="4"/>
                                            </p:txEl>
                                          </p:spTgt>
                                        </p:tgtEl>
                                      </p:cBhvr>
                                    </p:animEffect>
                                    <p:anim calcmode="lin" valueType="num">
                                      <p:cBhvr>
                                        <p:cTn id="36"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1671" y="288574"/>
            <a:ext cx="8308111" cy="400110"/>
          </a:xfrm>
          <a:prstGeom prst="rect">
            <a:avLst/>
          </a:prstGeom>
        </p:spPr>
        <p:txBody>
          <a:bodyPr wrap="square">
            <a:spAutoFit/>
          </a:bodyPr>
          <a:lstStyle/>
          <a:p>
            <a:r>
              <a:rPr lang="en-US" sz="2000" b="1" dirty="0">
                <a:solidFill>
                  <a:srgbClr val="FF0000"/>
                </a:solidFill>
              </a:rPr>
              <a:t>Action Networking tools</a:t>
            </a:r>
          </a:p>
        </p:txBody>
      </p:sp>
      <p:sp>
        <p:nvSpPr>
          <p:cNvPr id="3" name="Rectangle 2"/>
          <p:cNvSpPr/>
          <p:nvPr/>
        </p:nvSpPr>
        <p:spPr>
          <a:xfrm>
            <a:off x="291024" y="836712"/>
            <a:ext cx="8211128" cy="5047536"/>
          </a:xfrm>
          <a:prstGeom prst="rect">
            <a:avLst/>
          </a:prstGeom>
        </p:spPr>
        <p:txBody>
          <a:bodyPr wrap="square">
            <a:spAutoFit/>
          </a:bodyPr>
          <a:lstStyle/>
          <a:p>
            <a:pPr algn="just"/>
            <a:r>
              <a:rPr lang="en-US" sz="2400" b="1" dirty="0">
                <a:solidFill>
                  <a:srgbClr val="0070C0"/>
                </a:solidFill>
              </a:rPr>
              <a:t>Short-Term Scientific Missions (STSMs)</a:t>
            </a:r>
          </a:p>
          <a:p>
            <a:pPr marL="285750" indent="-285750" algn="just">
              <a:buFont typeface="Wingdings" panose="05000000000000000000" pitchFamily="2" charset="2"/>
              <a:buChar char="ü"/>
            </a:pPr>
            <a:r>
              <a:rPr lang="en-US" sz="2000" dirty="0" smtClean="0"/>
              <a:t>visit </a:t>
            </a:r>
            <a:r>
              <a:rPr lang="en-US" sz="2000" dirty="0"/>
              <a:t>an institution or laboratory in any country in the world. </a:t>
            </a:r>
            <a:endParaRPr lang="bs-Latn-BA" sz="2000" dirty="0" smtClean="0"/>
          </a:p>
          <a:p>
            <a:pPr marL="285750" indent="-285750" algn="just">
              <a:buFont typeface="Wingdings" panose="05000000000000000000" pitchFamily="2" charset="2"/>
              <a:buChar char="ü"/>
            </a:pPr>
            <a:r>
              <a:rPr lang="en-US" sz="2000" dirty="0" smtClean="0"/>
              <a:t>2000 </a:t>
            </a:r>
            <a:r>
              <a:rPr lang="en-US" sz="2000" dirty="0"/>
              <a:t>are funded every year. </a:t>
            </a:r>
            <a:endParaRPr lang="bs-Latn-BA" sz="2000" dirty="0" smtClean="0"/>
          </a:p>
          <a:p>
            <a:pPr algn="just"/>
            <a:endParaRPr lang="bs-Latn-BA" sz="2000" dirty="0" smtClean="0"/>
          </a:p>
          <a:p>
            <a:pPr algn="just"/>
            <a:r>
              <a:rPr lang="en-US" sz="2000" b="1" i="1" dirty="0" smtClean="0">
                <a:solidFill>
                  <a:srgbClr val="00B050"/>
                </a:solidFill>
              </a:rPr>
              <a:t>The </a:t>
            </a:r>
            <a:r>
              <a:rPr lang="en-US" sz="2000" b="1" i="1" dirty="0">
                <a:solidFill>
                  <a:srgbClr val="00B050"/>
                </a:solidFill>
              </a:rPr>
              <a:t>aim is to foster collaboration and share new techniques and research infrastructure that may not be available in a participant’s home institution or laboratory</a:t>
            </a:r>
            <a:r>
              <a:rPr lang="en-US" sz="2000" dirty="0"/>
              <a:t>. </a:t>
            </a:r>
            <a:endParaRPr lang="bs-Latn-BA" sz="2000" dirty="0" smtClean="0"/>
          </a:p>
          <a:p>
            <a:pPr marL="342900" indent="-342900" algn="just">
              <a:buFont typeface="Wingdings" panose="05000000000000000000" pitchFamily="2" charset="2"/>
              <a:buChar char="Ø"/>
            </a:pPr>
            <a:r>
              <a:rPr lang="en-US" sz="2000" dirty="0" smtClean="0"/>
              <a:t>a </a:t>
            </a:r>
            <a:r>
              <a:rPr lang="en-US" sz="2000" dirty="0"/>
              <a:t>good opportunity for both young and experienced researchers looking for mentoring and lifelong learning.</a:t>
            </a:r>
          </a:p>
          <a:p>
            <a:pPr marL="342900" indent="-342900" algn="just">
              <a:buFont typeface="Wingdings" panose="05000000000000000000" pitchFamily="2" charset="2"/>
              <a:buChar char="Ø"/>
            </a:pPr>
            <a:r>
              <a:rPr lang="en-US" sz="2000" dirty="0" smtClean="0"/>
              <a:t>enhancing </a:t>
            </a:r>
            <a:r>
              <a:rPr lang="en-US" sz="2000" dirty="0"/>
              <a:t>research collaboration. </a:t>
            </a:r>
            <a:endParaRPr lang="bs-Latn-BA" sz="2000" dirty="0" smtClean="0"/>
          </a:p>
          <a:p>
            <a:pPr marL="342900" indent="-342900" algn="just">
              <a:buFont typeface="Wingdings" panose="05000000000000000000" pitchFamily="2" charset="2"/>
              <a:buChar char="Ø"/>
            </a:pPr>
            <a:r>
              <a:rPr lang="bs-Latn-BA" sz="2000" dirty="0"/>
              <a:t>i</a:t>
            </a:r>
            <a:r>
              <a:rPr lang="en-US" sz="2000" dirty="0" err="1" smtClean="0"/>
              <a:t>mproved</a:t>
            </a:r>
            <a:r>
              <a:rPr lang="en-US" sz="2000" dirty="0" smtClean="0"/>
              <a:t> </a:t>
            </a:r>
            <a:r>
              <a:rPr lang="en-US" sz="2000" dirty="0"/>
              <a:t>research quality, </a:t>
            </a:r>
            <a:endParaRPr lang="bs-Latn-BA" sz="2000" dirty="0" smtClean="0"/>
          </a:p>
          <a:p>
            <a:pPr marL="342900" indent="-342900" algn="just">
              <a:buFont typeface="Wingdings" panose="05000000000000000000" pitchFamily="2" charset="2"/>
              <a:buChar char="Ø"/>
            </a:pPr>
            <a:r>
              <a:rPr lang="en-US" sz="2000" dirty="0" smtClean="0"/>
              <a:t>expanded </a:t>
            </a:r>
            <a:r>
              <a:rPr lang="en-US" sz="2000" dirty="0"/>
              <a:t>research topics, </a:t>
            </a:r>
            <a:endParaRPr lang="bs-Latn-BA" sz="2000" dirty="0" smtClean="0"/>
          </a:p>
          <a:p>
            <a:pPr marL="342900" indent="-342900" algn="just">
              <a:buFont typeface="Wingdings" panose="05000000000000000000" pitchFamily="2" charset="2"/>
              <a:buChar char="Ø"/>
            </a:pPr>
            <a:r>
              <a:rPr lang="en-US" sz="2000" dirty="0" smtClean="0"/>
              <a:t>new </a:t>
            </a:r>
            <a:r>
              <a:rPr lang="en-US" sz="2000" dirty="0"/>
              <a:t>projects and proposals, </a:t>
            </a:r>
            <a:endParaRPr lang="bs-Latn-BA" sz="2000" dirty="0" smtClean="0"/>
          </a:p>
          <a:p>
            <a:pPr marL="342900" indent="-342900" algn="just">
              <a:buFont typeface="Wingdings" panose="05000000000000000000" pitchFamily="2" charset="2"/>
              <a:buChar char="Ø"/>
            </a:pPr>
            <a:r>
              <a:rPr lang="en-US" sz="2000" dirty="0" smtClean="0"/>
              <a:t>data </a:t>
            </a:r>
            <a:r>
              <a:rPr lang="en-US" sz="2000" dirty="0"/>
              <a:t>sharing, and </a:t>
            </a:r>
            <a:endParaRPr lang="bs-Latn-BA" sz="2000" dirty="0" smtClean="0"/>
          </a:p>
          <a:p>
            <a:pPr marL="342900" indent="-342900" algn="just">
              <a:buFont typeface="Wingdings" panose="05000000000000000000" pitchFamily="2" charset="2"/>
              <a:buChar char="Ø"/>
            </a:pPr>
            <a:r>
              <a:rPr lang="en-US" sz="2000" dirty="0" smtClean="0"/>
              <a:t>strengthened </a:t>
            </a:r>
            <a:r>
              <a:rPr lang="en-US" sz="2000" dirty="0"/>
              <a:t>connections are just some of the benefits that emerge. </a:t>
            </a:r>
            <a:endParaRPr lang="bs-Latn-BA" sz="2000" dirty="0" smtClean="0"/>
          </a:p>
          <a:p>
            <a:pPr marL="342900" indent="-342900" algn="just">
              <a:buFont typeface="Wingdings" panose="05000000000000000000" pitchFamily="2" charset="2"/>
              <a:buChar char="Ø"/>
            </a:pPr>
            <a:r>
              <a:rPr lang="en-US" sz="2000" dirty="0" smtClean="0">
                <a:hlinkClick r:id="rId2"/>
              </a:rPr>
              <a:t>Further </a:t>
            </a:r>
            <a:r>
              <a:rPr lang="en-US" sz="2000" dirty="0">
                <a:hlinkClick r:id="rId2"/>
              </a:rPr>
              <a:t>information on the study can be found </a:t>
            </a:r>
            <a:r>
              <a:rPr lang="bs-Latn-BA" sz="2000" dirty="0" smtClean="0"/>
              <a:t>at the provided link</a:t>
            </a:r>
            <a:endParaRPr lang="en-US" sz="2000" dirty="0"/>
          </a:p>
        </p:txBody>
      </p:sp>
      <p:sp>
        <p:nvSpPr>
          <p:cNvPr id="5" name="Rectangle 4"/>
          <p:cNvSpPr/>
          <p:nvPr/>
        </p:nvSpPr>
        <p:spPr>
          <a:xfrm>
            <a:off x="475673" y="5959872"/>
            <a:ext cx="7467600" cy="646331"/>
          </a:xfrm>
          <a:prstGeom prst="rect">
            <a:avLst/>
          </a:prstGeom>
        </p:spPr>
        <p:txBody>
          <a:bodyPr wrap="square">
            <a:spAutoFit/>
          </a:bodyPr>
          <a:lstStyle/>
          <a:p>
            <a:r>
              <a:rPr lang="en-US" dirty="0">
                <a:hlinkClick r:id="rId3"/>
              </a:rPr>
              <a:t>https://www.cost.eu/cost-actions-event/action-networking-tools</a:t>
            </a:r>
            <a:r>
              <a:rPr lang="en-US" dirty="0" smtClean="0">
                <a:hlinkClick r:id="rId3"/>
              </a:rPr>
              <a:t>/</a:t>
            </a:r>
            <a:endParaRPr lang="bs-Latn-BA" dirty="0" smtClean="0"/>
          </a:p>
          <a:p>
            <a:endParaRPr lang="en-US" dirty="0"/>
          </a:p>
        </p:txBody>
      </p:sp>
    </p:spTree>
    <p:extLst>
      <p:ext uri="{BB962C8B-B14F-4D97-AF65-F5344CB8AC3E}">
        <p14:creationId xmlns:p14="http://schemas.microsoft.com/office/powerpoint/2010/main" val="410595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anim calcmode="lin" valueType="num">
                                      <p:cBhvr>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1000"/>
                                        <p:tgtEl>
                                          <p:spTgt spid="3">
                                            <p:txEl>
                                              <p:pRg st="5" end="5"/>
                                            </p:txEl>
                                          </p:spTgt>
                                        </p:tgtEl>
                                      </p:cBhvr>
                                    </p:animEffect>
                                    <p:anim calcmode="lin" valueType="num">
                                      <p:cBhvr>
                                        <p:cTn id="3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1000"/>
                                        <p:tgtEl>
                                          <p:spTgt spid="3">
                                            <p:txEl>
                                              <p:pRg st="6" end="6"/>
                                            </p:txEl>
                                          </p:spTgt>
                                        </p:tgtEl>
                                      </p:cBhvr>
                                    </p:animEffect>
                                    <p:anim calcmode="lin" valueType="num">
                                      <p:cBhvr>
                                        <p:cTn id="4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1000"/>
                                        <p:tgtEl>
                                          <p:spTgt spid="3">
                                            <p:txEl>
                                              <p:pRg st="7" end="7"/>
                                            </p:txEl>
                                          </p:spTgt>
                                        </p:tgtEl>
                                      </p:cBhvr>
                                    </p:animEffect>
                                    <p:anim calcmode="lin" valueType="num">
                                      <p:cBhvr>
                                        <p:cTn id="4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animEffect transition="in" filter="fade">
                                      <p:cBhvr>
                                        <p:cTn id="54" dur="1000"/>
                                        <p:tgtEl>
                                          <p:spTgt spid="3">
                                            <p:txEl>
                                              <p:pRg st="8" end="8"/>
                                            </p:txEl>
                                          </p:spTgt>
                                        </p:tgtEl>
                                      </p:cBhvr>
                                    </p:animEffect>
                                    <p:anim calcmode="lin" valueType="num">
                                      <p:cBhvr>
                                        <p:cTn id="5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Effect transition="in" filter="fade">
                                      <p:cBhvr>
                                        <p:cTn id="61" dur="1000"/>
                                        <p:tgtEl>
                                          <p:spTgt spid="3">
                                            <p:txEl>
                                              <p:pRg st="9" end="9"/>
                                            </p:txEl>
                                          </p:spTgt>
                                        </p:tgtEl>
                                      </p:cBhvr>
                                    </p:animEffect>
                                    <p:anim calcmode="lin" valueType="num">
                                      <p:cBhvr>
                                        <p:cTn id="6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3">
                                            <p:txEl>
                                              <p:pRg st="10" end="10"/>
                                            </p:txEl>
                                          </p:spTgt>
                                        </p:tgtEl>
                                        <p:attrNameLst>
                                          <p:attrName>style.visibility</p:attrName>
                                        </p:attrNameLst>
                                      </p:cBhvr>
                                      <p:to>
                                        <p:strVal val="visible"/>
                                      </p:to>
                                    </p:set>
                                    <p:animEffect transition="in" filter="fade">
                                      <p:cBhvr>
                                        <p:cTn id="68" dur="1000"/>
                                        <p:tgtEl>
                                          <p:spTgt spid="3">
                                            <p:txEl>
                                              <p:pRg st="10" end="10"/>
                                            </p:txEl>
                                          </p:spTgt>
                                        </p:tgtEl>
                                      </p:cBhvr>
                                    </p:animEffect>
                                    <p:anim calcmode="lin" valueType="num">
                                      <p:cBhvr>
                                        <p:cTn id="6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3">
                                            <p:txEl>
                                              <p:pRg st="11" end="11"/>
                                            </p:txEl>
                                          </p:spTgt>
                                        </p:tgtEl>
                                        <p:attrNameLst>
                                          <p:attrName>style.visibility</p:attrName>
                                        </p:attrNameLst>
                                      </p:cBhvr>
                                      <p:to>
                                        <p:strVal val="visible"/>
                                      </p:to>
                                    </p:set>
                                    <p:animEffect transition="in" filter="fade">
                                      <p:cBhvr>
                                        <p:cTn id="75" dur="1000"/>
                                        <p:tgtEl>
                                          <p:spTgt spid="3">
                                            <p:txEl>
                                              <p:pRg st="11" end="11"/>
                                            </p:txEl>
                                          </p:spTgt>
                                        </p:tgtEl>
                                      </p:cBhvr>
                                    </p:animEffect>
                                    <p:anim calcmode="lin" valueType="num">
                                      <p:cBhvr>
                                        <p:cTn id="7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7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3">
                                            <p:txEl>
                                              <p:pRg st="12" end="12"/>
                                            </p:txEl>
                                          </p:spTgt>
                                        </p:tgtEl>
                                        <p:attrNameLst>
                                          <p:attrName>style.visibility</p:attrName>
                                        </p:attrNameLst>
                                      </p:cBhvr>
                                      <p:to>
                                        <p:strVal val="visible"/>
                                      </p:to>
                                    </p:set>
                                    <p:animEffect transition="in" filter="fade">
                                      <p:cBhvr>
                                        <p:cTn id="82" dur="1000"/>
                                        <p:tgtEl>
                                          <p:spTgt spid="3">
                                            <p:txEl>
                                              <p:pRg st="12" end="12"/>
                                            </p:txEl>
                                          </p:spTgt>
                                        </p:tgtEl>
                                      </p:cBhvr>
                                    </p:animEffect>
                                    <p:anim calcmode="lin" valueType="num">
                                      <p:cBhvr>
                                        <p:cTn id="8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8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83568" y="692696"/>
            <a:ext cx="3627984" cy="4837312"/>
          </a:xfrm>
          <a:prstGeom prst="rect">
            <a:avLst/>
          </a:prstGeom>
        </p:spPr>
      </p:pic>
      <p:pic>
        <p:nvPicPr>
          <p:cNvPr id="3" name="Picture 2"/>
          <p:cNvPicPr>
            <a:picLocks noChangeAspect="1"/>
          </p:cNvPicPr>
          <p:nvPr/>
        </p:nvPicPr>
        <p:blipFill>
          <a:blip r:embed="rId4"/>
          <a:stretch>
            <a:fillRect/>
          </a:stretch>
        </p:blipFill>
        <p:spPr>
          <a:xfrm>
            <a:off x="4427984" y="836712"/>
            <a:ext cx="4610100" cy="2590800"/>
          </a:xfrm>
          <a:prstGeom prst="rect">
            <a:avLst/>
          </a:prstGeom>
        </p:spPr>
      </p:pic>
    </p:spTree>
    <p:extLst>
      <p:ext uri="{BB962C8B-B14F-4D97-AF65-F5344CB8AC3E}">
        <p14:creationId xmlns:p14="http://schemas.microsoft.com/office/powerpoint/2010/main" val="24588950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8191500" cy="154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332656"/>
            <a:ext cx="3048000" cy="3381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086764" y="4365104"/>
            <a:ext cx="1922321" cy="830997"/>
          </a:xfrm>
          <a:prstGeom prst="rect">
            <a:avLst/>
          </a:prstGeom>
          <a:noFill/>
        </p:spPr>
        <p:txBody>
          <a:bodyPr wrap="none" rtlCol="0">
            <a:spAutoFit/>
          </a:bodyPr>
          <a:lstStyle/>
          <a:p>
            <a:r>
              <a:rPr lang="bs-Latn-BA" sz="2400" b="1" dirty="0" smtClean="0">
                <a:solidFill>
                  <a:srgbClr val="FF0000"/>
                </a:solidFill>
              </a:rPr>
              <a:t>h-index: 25</a:t>
            </a:r>
          </a:p>
          <a:p>
            <a:r>
              <a:rPr lang="bs-Latn-BA" sz="2400" b="1" dirty="0" smtClean="0">
                <a:solidFill>
                  <a:srgbClr val="FF0000"/>
                </a:solidFill>
              </a:rPr>
              <a:t>i-10-index: 47</a:t>
            </a:r>
            <a:endParaRPr lang="bs-Latn-BA" sz="2400" b="1" dirty="0">
              <a:solidFill>
                <a:srgbClr val="FF0000"/>
              </a:solidFill>
            </a:endParaRPr>
          </a:p>
        </p:txBody>
      </p:sp>
    </p:spTree>
    <p:extLst>
      <p:ext uri="{BB962C8B-B14F-4D97-AF65-F5344CB8AC3E}">
        <p14:creationId xmlns:p14="http://schemas.microsoft.com/office/powerpoint/2010/main" val="23535412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1671" y="288574"/>
            <a:ext cx="8308111" cy="461665"/>
          </a:xfrm>
          <a:prstGeom prst="rect">
            <a:avLst/>
          </a:prstGeom>
        </p:spPr>
        <p:txBody>
          <a:bodyPr wrap="square">
            <a:spAutoFit/>
          </a:bodyPr>
          <a:lstStyle/>
          <a:p>
            <a:r>
              <a:rPr lang="en-US" sz="2400" b="1" dirty="0">
                <a:solidFill>
                  <a:srgbClr val="FF0000"/>
                </a:solidFill>
              </a:rPr>
              <a:t>Action Networking tools</a:t>
            </a:r>
          </a:p>
        </p:txBody>
      </p:sp>
      <p:sp>
        <p:nvSpPr>
          <p:cNvPr id="2" name="Rectangle 1"/>
          <p:cNvSpPr/>
          <p:nvPr/>
        </p:nvSpPr>
        <p:spPr>
          <a:xfrm>
            <a:off x="221671" y="787784"/>
            <a:ext cx="8451274" cy="2308324"/>
          </a:xfrm>
          <a:prstGeom prst="rect">
            <a:avLst/>
          </a:prstGeom>
        </p:spPr>
        <p:txBody>
          <a:bodyPr wrap="square">
            <a:spAutoFit/>
          </a:bodyPr>
          <a:lstStyle/>
          <a:p>
            <a:pPr algn="just"/>
            <a:r>
              <a:rPr lang="en-US" sz="2400" b="1" dirty="0">
                <a:solidFill>
                  <a:srgbClr val="0070C0"/>
                </a:solidFill>
              </a:rPr>
              <a:t>Training Schools</a:t>
            </a:r>
          </a:p>
          <a:p>
            <a:pPr algn="just"/>
            <a:r>
              <a:rPr lang="en-US" sz="2400" dirty="0"/>
              <a:t>Training Schools offer intensive training on an Action topic at the premises of one of the Action participants. </a:t>
            </a:r>
            <a:endParaRPr lang="bs-Latn-BA" sz="2400" dirty="0" smtClean="0"/>
          </a:p>
          <a:p>
            <a:pPr algn="just"/>
            <a:r>
              <a:rPr lang="en-US" sz="2400" dirty="0" smtClean="0"/>
              <a:t>Trainees </a:t>
            </a:r>
            <a:r>
              <a:rPr lang="en-US" sz="2400" dirty="0"/>
              <a:t>are typically Young Researchers and Innovators from across Europe but participation can be open to researchers from any career stage, providing lifelong learning opportunities.</a:t>
            </a:r>
            <a:endParaRPr lang="en-US" sz="2400" dirty="0">
              <a:effectLst/>
            </a:endParaRPr>
          </a:p>
        </p:txBody>
      </p:sp>
      <p:sp>
        <p:nvSpPr>
          <p:cNvPr id="4" name="Rectangle 3"/>
          <p:cNvSpPr/>
          <p:nvPr/>
        </p:nvSpPr>
        <p:spPr>
          <a:xfrm>
            <a:off x="221670" y="3474874"/>
            <a:ext cx="8308111" cy="3046988"/>
          </a:xfrm>
          <a:prstGeom prst="rect">
            <a:avLst/>
          </a:prstGeom>
        </p:spPr>
        <p:txBody>
          <a:bodyPr wrap="square">
            <a:spAutoFit/>
          </a:bodyPr>
          <a:lstStyle/>
          <a:p>
            <a:pPr algn="just"/>
            <a:r>
              <a:rPr lang="en-US" sz="2400" b="1" dirty="0">
                <a:solidFill>
                  <a:srgbClr val="0070C0"/>
                </a:solidFill>
              </a:rPr>
              <a:t>Conference grants</a:t>
            </a:r>
          </a:p>
          <a:p>
            <a:pPr algn="just"/>
            <a:r>
              <a:rPr lang="en-US" sz="2400" dirty="0"/>
              <a:t>There are two types of conference grants offered by COST Actions, one specifically for Young Researchers and Innovators (under 40 years of age), and another for researchers located in Inclusiveness Target Countries. </a:t>
            </a:r>
            <a:endParaRPr lang="bs-Latn-BA" sz="2400" dirty="0" smtClean="0"/>
          </a:p>
          <a:p>
            <a:pPr algn="just"/>
            <a:r>
              <a:rPr lang="en-US" sz="2400" dirty="0" smtClean="0"/>
              <a:t>The </a:t>
            </a:r>
            <a:r>
              <a:rPr lang="en-US" sz="2400" dirty="0"/>
              <a:t>purpose of the grant is to help individuals attend beneficial international conferences that are not </a:t>
            </a:r>
            <a:r>
              <a:rPr lang="en-US" sz="2400" dirty="0" err="1"/>
              <a:t>organised</a:t>
            </a:r>
            <a:r>
              <a:rPr lang="en-US" sz="2400" dirty="0"/>
              <a:t> by the COST Action.</a:t>
            </a:r>
            <a:endParaRPr lang="en-US" sz="2400" dirty="0">
              <a:effectLst/>
            </a:endParaRPr>
          </a:p>
        </p:txBody>
      </p:sp>
    </p:spTree>
    <p:extLst>
      <p:ext uri="{BB962C8B-B14F-4D97-AF65-F5344CB8AC3E}">
        <p14:creationId xmlns:p14="http://schemas.microsoft.com/office/powerpoint/2010/main" val="149420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Effect transition="in" filter="fade">
                                      <p:cBhvr>
                                        <p:cTn id="28" dur="1000"/>
                                        <p:tgtEl>
                                          <p:spTgt spid="4">
                                            <p:txEl>
                                              <p:pRg st="0" end="0"/>
                                            </p:txEl>
                                          </p:spTgt>
                                        </p:tgtEl>
                                      </p:cBhvr>
                                    </p:animEffect>
                                    <p:anim calcmode="lin" valueType="num">
                                      <p:cBhvr>
                                        <p:cTn id="29"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Effect transition="in" filter="fade">
                                      <p:cBhvr>
                                        <p:cTn id="35" dur="1000"/>
                                        <p:tgtEl>
                                          <p:spTgt spid="4">
                                            <p:txEl>
                                              <p:pRg st="1" end="1"/>
                                            </p:txEl>
                                          </p:spTgt>
                                        </p:tgtEl>
                                      </p:cBhvr>
                                    </p:animEffect>
                                    <p:anim calcmode="lin" valueType="num">
                                      <p:cBhvr>
                                        <p:cTn id="36"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fade">
                                      <p:cBhvr>
                                        <p:cTn id="42" dur="1000"/>
                                        <p:tgtEl>
                                          <p:spTgt spid="4">
                                            <p:txEl>
                                              <p:pRg st="2" end="2"/>
                                            </p:txEl>
                                          </p:spTgt>
                                        </p:tgtEl>
                                      </p:cBhvr>
                                    </p:animEffect>
                                    <p:anim calcmode="lin" valueType="num">
                                      <p:cBhvr>
                                        <p:cTn id="4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2846" y="178076"/>
            <a:ext cx="8308111" cy="461665"/>
          </a:xfrm>
          <a:prstGeom prst="rect">
            <a:avLst/>
          </a:prstGeom>
        </p:spPr>
        <p:txBody>
          <a:bodyPr wrap="square">
            <a:spAutoFit/>
          </a:bodyPr>
          <a:lstStyle/>
          <a:p>
            <a:r>
              <a:rPr lang="en-US" sz="2400" b="1" dirty="0">
                <a:solidFill>
                  <a:srgbClr val="FF0000"/>
                </a:solidFill>
              </a:rPr>
              <a:t>Action Networking tools</a:t>
            </a:r>
          </a:p>
        </p:txBody>
      </p:sp>
      <p:sp>
        <p:nvSpPr>
          <p:cNvPr id="3" name="Rectangle 2"/>
          <p:cNvSpPr/>
          <p:nvPr/>
        </p:nvSpPr>
        <p:spPr>
          <a:xfrm>
            <a:off x="-36512" y="824407"/>
            <a:ext cx="5486245" cy="461665"/>
          </a:xfrm>
          <a:prstGeom prst="rect">
            <a:avLst/>
          </a:prstGeom>
        </p:spPr>
        <p:txBody>
          <a:bodyPr wrap="none">
            <a:spAutoFit/>
          </a:bodyPr>
          <a:lstStyle/>
          <a:p>
            <a:r>
              <a:rPr lang="en-US" sz="2400" b="1" dirty="0">
                <a:solidFill>
                  <a:schemeClr val="tx2"/>
                </a:solidFill>
              </a:rPr>
              <a:t>Communication and dissemination grants</a:t>
            </a:r>
          </a:p>
        </p:txBody>
      </p:sp>
      <p:sp>
        <p:nvSpPr>
          <p:cNvPr id="5" name="Rectangle 4"/>
          <p:cNvSpPr/>
          <p:nvPr/>
        </p:nvSpPr>
        <p:spPr>
          <a:xfrm>
            <a:off x="221670" y="1193739"/>
            <a:ext cx="5142418" cy="2677656"/>
          </a:xfrm>
          <a:prstGeom prst="rect">
            <a:avLst/>
          </a:prstGeom>
        </p:spPr>
        <p:txBody>
          <a:bodyPr wrap="square">
            <a:spAutoFit/>
          </a:bodyPr>
          <a:lstStyle/>
          <a:p>
            <a:pPr algn="just"/>
            <a:r>
              <a:rPr lang="en-US" sz="2400" dirty="0"/>
              <a:t>The sharing of scientific results is vitally important in strengthening science and research. </a:t>
            </a:r>
            <a:endParaRPr lang="bs-Latn-BA" sz="2400" dirty="0" smtClean="0"/>
          </a:p>
          <a:p>
            <a:pPr algn="just"/>
            <a:r>
              <a:rPr lang="en-US" sz="2400" dirty="0" smtClean="0"/>
              <a:t>COST </a:t>
            </a:r>
            <a:r>
              <a:rPr lang="en-US" sz="2400" dirty="0"/>
              <a:t>actively encourages and supports Actions to share outcomes with researchers, policymakers, the private sector and civic society such as NGOs.</a:t>
            </a:r>
          </a:p>
        </p:txBody>
      </p:sp>
      <p:sp>
        <p:nvSpPr>
          <p:cNvPr id="7" name="Rectangle 6"/>
          <p:cNvSpPr/>
          <p:nvPr/>
        </p:nvSpPr>
        <p:spPr>
          <a:xfrm>
            <a:off x="221670" y="4240727"/>
            <a:ext cx="4350330" cy="1938992"/>
          </a:xfrm>
          <a:prstGeom prst="rect">
            <a:avLst/>
          </a:prstGeom>
        </p:spPr>
        <p:txBody>
          <a:bodyPr wrap="square">
            <a:spAutoFit/>
          </a:bodyPr>
          <a:lstStyle/>
          <a:p>
            <a:pPr algn="just"/>
            <a:r>
              <a:rPr lang="en-US" sz="2400" b="1" dirty="0">
                <a:solidFill>
                  <a:schemeClr val="tx2"/>
                </a:solidFill>
              </a:rPr>
              <a:t>Virtual Mobility Grants</a:t>
            </a:r>
          </a:p>
          <a:p>
            <a:pPr algn="just"/>
            <a:r>
              <a:rPr lang="en-US" sz="2400" dirty="0"/>
              <a:t>To respond to the rising need of digital tools and online collaboration, COST Actions also offer Virtual Mobility Grants. </a:t>
            </a:r>
            <a:endParaRPr lang="bs-Latn-BA" sz="2400" dirty="0" smtClean="0"/>
          </a:p>
        </p:txBody>
      </p:sp>
      <p:pic>
        <p:nvPicPr>
          <p:cNvPr id="2" name="Picture 1"/>
          <p:cNvPicPr>
            <a:picLocks noChangeAspect="1"/>
          </p:cNvPicPr>
          <p:nvPr/>
        </p:nvPicPr>
        <p:blipFill>
          <a:blip r:embed="rId2"/>
          <a:stretch>
            <a:fillRect/>
          </a:stretch>
        </p:blipFill>
        <p:spPr>
          <a:xfrm>
            <a:off x="5508104" y="519406"/>
            <a:ext cx="3334801" cy="6053853"/>
          </a:xfrm>
          <a:prstGeom prst="rect">
            <a:avLst/>
          </a:prstGeom>
        </p:spPr>
      </p:pic>
    </p:spTree>
    <p:extLst>
      <p:ext uri="{BB962C8B-B14F-4D97-AF65-F5344CB8AC3E}">
        <p14:creationId xmlns:p14="http://schemas.microsoft.com/office/powerpoint/2010/main" val="385428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1000"/>
                                        <p:tgtEl>
                                          <p:spTgt spid="7">
                                            <p:txEl>
                                              <p:pRg st="0" end="0"/>
                                            </p:txEl>
                                          </p:spTgt>
                                        </p:tgtEl>
                                      </p:cBhvr>
                                    </p:animEffect>
                                    <p:anim calcmode="lin" valueType="num">
                                      <p:cBhvr>
                                        <p:cTn id="29"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animEffect transition="in" filter="fade">
                                      <p:cBhvr>
                                        <p:cTn id="35" dur="1000"/>
                                        <p:tgtEl>
                                          <p:spTgt spid="7">
                                            <p:txEl>
                                              <p:pRg st="1" end="1"/>
                                            </p:txEl>
                                          </p:spTgt>
                                        </p:tgtEl>
                                      </p:cBhvr>
                                    </p:animEffect>
                                    <p:anim calcmode="lin" valueType="num">
                                      <p:cBhvr>
                                        <p:cTn id="36"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67923" y="4653136"/>
            <a:ext cx="5433474" cy="923330"/>
          </a:xfrm>
          <a:prstGeom prst="rect">
            <a:avLst/>
          </a:prstGeom>
          <a:noFill/>
        </p:spPr>
        <p:txBody>
          <a:bodyPr wrap="none" rtlCol="0">
            <a:spAutoFit/>
          </a:bodyPr>
          <a:lstStyle/>
          <a:p>
            <a:pPr algn="ctr"/>
            <a:r>
              <a:rPr lang="bs-Latn-BA" b="1" dirty="0" smtClean="0">
                <a:solidFill>
                  <a:srgbClr val="FF0000"/>
                </a:solidFill>
              </a:rPr>
              <a:t>CA23123 </a:t>
            </a:r>
          </a:p>
          <a:p>
            <a:pPr algn="ctr"/>
            <a:r>
              <a:rPr lang="en-US" b="1" dirty="0" smtClean="0">
                <a:solidFill>
                  <a:srgbClr val="00B050"/>
                </a:solidFill>
              </a:rPr>
              <a:t>Non-chemical weed management in </a:t>
            </a:r>
            <a:endParaRPr lang="bs-Latn-BA" b="1" dirty="0" smtClean="0">
              <a:solidFill>
                <a:srgbClr val="00B050"/>
              </a:solidFill>
            </a:endParaRPr>
          </a:p>
          <a:p>
            <a:pPr algn="ctr"/>
            <a:r>
              <a:rPr lang="en-US" b="1" dirty="0" smtClean="0">
                <a:solidFill>
                  <a:srgbClr val="00B050"/>
                </a:solidFill>
              </a:rPr>
              <a:t>medicinal and aromatic plants (MAPs) (</a:t>
            </a:r>
            <a:r>
              <a:rPr lang="en-US" b="1" dirty="0" err="1" smtClean="0">
                <a:solidFill>
                  <a:srgbClr val="00B050"/>
                </a:solidFill>
              </a:rPr>
              <a:t>weedingMAPs</a:t>
            </a:r>
            <a:r>
              <a:rPr lang="en-US" b="1" dirty="0" smtClean="0">
                <a:solidFill>
                  <a:srgbClr val="00B050"/>
                </a:solidFill>
              </a:rPr>
              <a:t>) </a:t>
            </a:r>
            <a:endParaRPr lang="bs-Latn-BA" dirty="0">
              <a:solidFill>
                <a:srgbClr val="00B050"/>
              </a:solidFill>
            </a:endParaRPr>
          </a:p>
        </p:txBody>
      </p:sp>
      <p:sp>
        <p:nvSpPr>
          <p:cNvPr id="4" name="AutoShape 6" descr="https://www.weedingmaps.eu/fileadmin/_processed_/5/8/csm_1COST_LOGO_darkgrey_transparentbackground_fc35a76adf.png"/>
          <p:cNvSpPr>
            <a:spLocks noChangeAspect="1" noChangeArrowheads="1"/>
          </p:cNvSpPr>
          <p:nvPr/>
        </p:nvSpPr>
        <p:spPr bwMode="auto">
          <a:xfrm>
            <a:off x="155575" y="-639763"/>
            <a:ext cx="2857500" cy="13335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bs-Latn-BA"/>
          </a:p>
        </p:txBody>
      </p:sp>
      <p:pic>
        <p:nvPicPr>
          <p:cNvPr id="1031" name="Picture 7" descr="G:\2024-2025\NIR_2024-2025\CA\CA 22144_09.03.2024\02.06.2025\Untitl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6538" y="116632"/>
            <a:ext cx="2081411" cy="13503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992324" y="5877272"/>
            <a:ext cx="3173497" cy="646331"/>
          </a:xfrm>
          <a:prstGeom prst="rect">
            <a:avLst/>
          </a:prstGeom>
          <a:noFill/>
        </p:spPr>
        <p:txBody>
          <a:bodyPr wrap="none" rtlCol="0">
            <a:spAutoFit/>
          </a:bodyPr>
          <a:lstStyle/>
          <a:p>
            <a:pPr algn="ctr"/>
            <a:r>
              <a:rPr lang="bs-Latn-BA" b="1" dirty="0" smtClean="0">
                <a:solidFill>
                  <a:srgbClr val="FF0000"/>
                </a:solidFill>
              </a:rPr>
              <a:t>University of Tuzla, 09.03.2026.</a:t>
            </a:r>
          </a:p>
          <a:p>
            <a:pPr algn="ctr"/>
            <a:r>
              <a:rPr lang="bs-Latn-BA" dirty="0" smtClean="0"/>
              <a:t>Tuzla, Bosnia and Herzegovina</a:t>
            </a:r>
            <a:endParaRPr lang="bs-Latn-BA" dirty="0"/>
          </a:p>
        </p:txBody>
      </p:sp>
      <p:sp>
        <p:nvSpPr>
          <p:cNvPr id="3" name="TextBox 2"/>
          <p:cNvSpPr txBox="1"/>
          <p:nvPr/>
        </p:nvSpPr>
        <p:spPr>
          <a:xfrm>
            <a:off x="2748794" y="3470158"/>
            <a:ext cx="3660554" cy="646331"/>
          </a:xfrm>
          <a:prstGeom prst="rect">
            <a:avLst/>
          </a:prstGeom>
          <a:noFill/>
        </p:spPr>
        <p:txBody>
          <a:bodyPr wrap="none" rtlCol="0">
            <a:spAutoFit/>
          </a:bodyPr>
          <a:lstStyle/>
          <a:p>
            <a:pPr algn="ctr"/>
            <a:r>
              <a:rPr lang="bs-Latn-BA" b="1" dirty="0" smtClean="0">
                <a:solidFill>
                  <a:srgbClr val="00B0F0"/>
                </a:solidFill>
              </a:rPr>
              <a:t>Prof. dr. Amra Bratovcic</a:t>
            </a:r>
          </a:p>
          <a:p>
            <a:pPr algn="ctr"/>
            <a:r>
              <a:rPr lang="bs-Latn-BA" b="1" i="1" dirty="0" smtClean="0">
                <a:solidFill>
                  <a:srgbClr val="0070C0"/>
                </a:solidFill>
              </a:rPr>
              <a:t>Science Communication Coordinator</a:t>
            </a:r>
          </a:p>
        </p:txBody>
      </p:sp>
      <p:sp>
        <p:nvSpPr>
          <p:cNvPr id="6" name="Rectangle 5"/>
          <p:cNvSpPr/>
          <p:nvPr/>
        </p:nvSpPr>
        <p:spPr>
          <a:xfrm>
            <a:off x="1193827" y="2279774"/>
            <a:ext cx="6906565" cy="1077218"/>
          </a:xfrm>
          <a:prstGeom prst="rect">
            <a:avLst/>
          </a:prstGeom>
        </p:spPr>
        <p:txBody>
          <a:bodyPr wrap="square">
            <a:spAutoFit/>
          </a:bodyPr>
          <a:lstStyle/>
          <a:p>
            <a:pPr algn="ctr"/>
            <a:r>
              <a:rPr lang="en-US" sz="3200" b="1" dirty="0">
                <a:solidFill>
                  <a:srgbClr val="0070C0"/>
                </a:solidFill>
              </a:rPr>
              <a:t>Exploring the Opportunities </a:t>
            </a:r>
            <a:endParaRPr lang="bs-Latn-BA" sz="3200" b="1" dirty="0" smtClean="0">
              <a:solidFill>
                <a:srgbClr val="0070C0"/>
              </a:solidFill>
            </a:endParaRPr>
          </a:p>
          <a:p>
            <a:pPr algn="ctr"/>
            <a:r>
              <a:rPr lang="en-US" sz="3200" b="1" dirty="0" smtClean="0">
                <a:solidFill>
                  <a:srgbClr val="0070C0"/>
                </a:solidFill>
              </a:rPr>
              <a:t>Offered </a:t>
            </a:r>
            <a:r>
              <a:rPr lang="en-US" sz="3200" b="1" dirty="0">
                <a:solidFill>
                  <a:srgbClr val="0070C0"/>
                </a:solidFill>
              </a:rPr>
              <a:t>by COST Projects</a:t>
            </a:r>
            <a:endParaRPr lang="bs-Latn-BA" sz="3200" b="1" dirty="0">
              <a:solidFill>
                <a:srgbClr val="0070C0"/>
              </a:solidFill>
            </a:endParaRPr>
          </a:p>
        </p:txBody>
      </p:sp>
      <p:pic>
        <p:nvPicPr>
          <p:cNvPr id="3075" name="Picture 3" descr="C:\Users\Amra\Desktop\Logotip UNTZ\grb univerzitet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21510"/>
            <a:ext cx="1141404" cy="114445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mra\Desktop\logotip tehnolosk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96828" y="26987"/>
            <a:ext cx="1379028" cy="13812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4328" y="4334256"/>
            <a:ext cx="1505774" cy="989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2915816" y="4078228"/>
            <a:ext cx="3302859" cy="446290"/>
            <a:chOff x="2915816" y="4078228"/>
            <a:chExt cx="3302859" cy="446290"/>
          </a:xfrm>
        </p:grpSpPr>
        <p:pic>
          <p:nvPicPr>
            <p:cNvPr id="1029" name="Picture 5" descr="G:\2025-2026\NIR 2025-2026\OPORPH 2025\icon web sit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15816" y="4078228"/>
              <a:ext cx="465094" cy="44629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380910" y="4116489"/>
              <a:ext cx="2837765" cy="369332"/>
            </a:xfrm>
            <a:prstGeom prst="rect">
              <a:avLst/>
            </a:prstGeom>
            <a:noFill/>
          </p:spPr>
          <p:txBody>
            <a:bodyPr wrap="none" rtlCol="0">
              <a:spAutoFit/>
            </a:bodyPr>
            <a:lstStyle/>
            <a:p>
              <a:r>
                <a:rPr lang="bs-Latn-BA" dirty="0">
                  <a:hlinkClick r:id="rId7"/>
                </a:rPr>
                <a:t>https://amrabratovcic.com</a:t>
              </a:r>
              <a:r>
                <a:rPr lang="bs-Latn-BA" dirty="0" smtClean="0">
                  <a:hlinkClick r:id="rId7"/>
                </a:rPr>
                <a:t>/</a:t>
              </a:r>
              <a:r>
                <a:rPr lang="bs-Latn-BA" dirty="0" smtClean="0"/>
                <a:t> </a:t>
              </a:r>
              <a:endParaRPr lang="bs-Latn-BA" dirty="0"/>
            </a:p>
          </p:txBody>
        </p:sp>
      </p:grpSp>
    </p:spTree>
    <p:extLst>
      <p:ext uri="{BB962C8B-B14F-4D97-AF65-F5344CB8AC3E}">
        <p14:creationId xmlns:p14="http://schemas.microsoft.com/office/powerpoint/2010/main" val="15805164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0796" y="344116"/>
            <a:ext cx="2651367" cy="400110"/>
          </a:xfrm>
          <a:prstGeom prst="rect">
            <a:avLst/>
          </a:prstGeom>
          <a:solidFill>
            <a:srgbClr val="FFFF00"/>
          </a:solidFill>
        </p:spPr>
        <p:txBody>
          <a:bodyPr wrap="none">
            <a:spAutoFit/>
          </a:bodyPr>
          <a:lstStyle/>
          <a:p>
            <a:r>
              <a:rPr lang="en-US" sz="2000" b="1" dirty="0"/>
              <a:t>What is a COST Action?</a:t>
            </a:r>
          </a:p>
        </p:txBody>
      </p:sp>
      <p:pic>
        <p:nvPicPr>
          <p:cNvPr id="4" name="Picture 3"/>
          <p:cNvPicPr>
            <a:picLocks noChangeAspect="1"/>
          </p:cNvPicPr>
          <p:nvPr/>
        </p:nvPicPr>
        <p:blipFill>
          <a:blip r:embed="rId2"/>
          <a:stretch>
            <a:fillRect/>
          </a:stretch>
        </p:blipFill>
        <p:spPr>
          <a:xfrm>
            <a:off x="618836" y="1231052"/>
            <a:ext cx="7222046" cy="2182508"/>
          </a:xfrm>
          <a:prstGeom prst="rect">
            <a:avLst/>
          </a:prstGeom>
        </p:spPr>
      </p:pic>
      <p:sp>
        <p:nvSpPr>
          <p:cNvPr id="5" name="TextBox 4"/>
          <p:cNvSpPr txBox="1"/>
          <p:nvPr/>
        </p:nvSpPr>
        <p:spPr>
          <a:xfrm>
            <a:off x="1016000" y="6105236"/>
            <a:ext cx="1401538" cy="369332"/>
          </a:xfrm>
          <a:prstGeom prst="rect">
            <a:avLst/>
          </a:prstGeom>
          <a:noFill/>
        </p:spPr>
        <p:txBody>
          <a:bodyPr wrap="none" rtlCol="0">
            <a:spAutoFit/>
          </a:bodyPr>
          <a:lstStyle/>
          <a:p>
            <a:r>
              <a:rPr lang="bs-Latn-BA" u="sng" dirty="0" smtClean="0">
                <a:solidFill>
                  <a:srgbClr val="00B0F0"/>
                </a:solidFill>
              </a:rPr>
              <a:t>www.cost.eu</a:t>
            </a:r>
            <a:endParaRPr lang="en-US" u="sng" dirty="0">
              <a:solidFill>
                <a:srgbClr val="00B0F0"/>
              </a:solidFill>
            </a:endParaRPr>
          </a:p>
        </p:txBody>
      </p:sp>
    </p:spTree>
    <p:extLst>
      <p:ext uri="{BB962C8B-B14F-4D97-AF65-F5344CB8AC3E}">
        <p14:creationId xmlns:p14="http://schemas.microsoft.com/office/powerpoint/2010/main" val="12050907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4144" y="362727"/>
            <a:ext cx="7892473" cy="1015663"/>
          </a:xfrm>
          <a:prstGeom prst="rect">
            <a:avLst/>
          </a:prstGeom>
        </p:spPr>
        <p:txBody>
          <a:bodyPr wrap="square">
            <a:spAutoFit/>
          </a:bodyPr>
          <a:lstStyle/>
          <a:p>
            <a:pPr algn="just"/>
            <a:r>
              <a:rPr lang="en-US" sz="2000" dirty="0"/>
              <a:t>A </a:t>
            </a:r>
            <a:r>
              <a:rPr lang="en-US" sz="2000" dirty="0" smtClean="0"/>
              <a:t>C</a:t>
            </a:r>
            <a:r>
              <a:rPr lang="bs-Latn-BA" sz="2000" dirty="0" smtClean="0"/>
              <a:t>A</a:t>
            </a:r>
            <a:r>
              <a:rPr lang="en-US" sz="2000" dirty="0" smtClean="0"/>
              <a:t> </a:t>
            </a:r>
            <a:r>
              <a:rPr lang="en-US" sz="2000" dirty="0"/>
              <a:t>is an </a:t>
            </a:r>
            <a:r>
              <a:rPr lang="en-US" sz="2000" b="1" i="1" dirty="0">
                <a:solidFill>
                  <a:srgbClr val="FF0000"/>
                </a:solidFill>
              </a:rPr>
              <a:t>interdisciplinary research network</a:t>
            </a:r>
            <a:r>
              <a:rPr lang="en-US" sz="2000" b="1" dirty="0">
                <a:solidFill>
                  <a:srgbClr val="FF0000"/>
                </a:solidFill>
              </a:rPr>
              <a:t> </a:t>
            </a:r>
            <a:r>
              <a:rPr lang="en-US" sz="2000" dirty="0"/>
              <a:t>that brings together researchers and innovators to investigate a topic of their choice for 4 years.</a:t>
            </a:r>
          </a:p>
        </p:txBody>
      </p:sp>
      <p:graphicFrame>
        <p:nvGraphicFramePr>
          <p:cNvPr id="3" name="Table 2"/>
          <p:cNvGraphicFramePr>
            <a:graphicFrameLocks noGrp="1"/>
          </p:cNvGraphicFramePr>
          <p:nvPr>
            <p:extLst>
              <p:ext uri="{D42A27DB-BD31-4B8C-83A1-F6EECF244321}">
                <p14:modId xmlns:p14="http://schemas.microsoft.com/office/powerpoint/2010/main" val="2582005600"/>
              </p:ext>
            </p:extLst>
          </p:nvPr>
        </p:nvGraphicFramePr>
        <p:xfrm>
          <a:off x="600363" y="1526309"/>
          <a:ext cx="7389092" cy="4450080"/>
        </p:xfrm>
        <a:graphic>
          <a:graphicData uri="http://schemas.openxmlformats.org/drawingml/2006/table">
            <a:tbl>
              <a:tblPr firstRow="1" bandRow="1">
                <a:tableStyleId>{5C22544A-7EE6-4342-B048-85BDC9FD1C3A}</a:tableStyleId>
              </a:tblPr>
              <a:tblGrid>
                <a:gridCol w="4091311">
                  <a:extLst>
                    <a:ext uri="{9D8B030D-6E8A-4147-A177-3AD203B41FA5}">
                      <a16:colId xmlns:a16="http://schemas.microsoft.com/office/drawing/2014/main" xmlns="" val="1529337166"/>
                    </a:ext>
                  </a:extLst>
                </a:gridCol>
                <a:gridCol w="3297781">
                  <a:extLst>
                    <a:ext uri="{9D8B030D-6E8A-4147-A177-3AD203B41FA5}">
                      <a16:colId xmlns:a16="http://schemas.microsoft.com/office/drawing/2014/main" xmlns="" val="2345753631"/>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smtClean="0"/>
                        <a:t>Key Features</a:t>
                      </a:r>
                    </a:p>
                  </a:txBody>
                  <a:tcPr/>
                </a:tc>
                <a:tc>
                  <a:txBody>
                    <a:bodyPr/>
                    <a:lstStyle/>
                    <a:p>
                      <a:pPr algn="ctr"/>
                      <a:r>
                        <a:rPr lang="en-US" sz="2000" dirty="0" smtClean="0"/>
                        <a:t>Opportunities for Researchers</a:t>
                      </a:r>
                      <a:endParaRPr lang="en-US" sz="2000" dirty="0"/>
                    </a:p>
                  </a:txBody>
                  <a:tcPr/>
                </a:tc>
                <a:extLst>
                  <a:ext uri="{0D108BD9-81ED-4DB2-BD59-A6C34878D82A}">
                    <a16:rowId xmlns:a16="http://schemas.microsoft.com/office/drawing/2014/main" xmlns="" val="2820087876"/>
                  </a:ext>
                </a:extLst>
              </a:tr>
              <a:tr h="370840">
                <a:tc>
                  <a:txBody>
                    <a:bodyPr/>
                    <a:lstStyle/>
                    <a:p>
                      <a:pPr marL="342900" indent="-342900" algn="just">
                        <a:buFont typeface="Wingdings" panose="05000000000000000000" pitchFamily="2" charset="2"/>
                        <a:buChar char="Ø"/>
                      </a:pPr>
                      <a:r>
                        <a:rPr lang="en-US" sz="2000" b="0" dirty="0" smtClean="0"/>
                        <a:t>Open to all science and technology fields</a:t>
                      </a:r>
                      <a:endParaRPr lang="bs-Latn-BA" sz="2000" b="0" dirty="0" smtClean="0"/>
                    </a:p>
                    <a:p>
                      <a:pPr marL="342900" indent="-342900" algn="just">
                        <a:buFont typeface="Wingdings" panose="05000000000000000000" pitchFamily="2" charset="2"/>
                        <a:buChar char="Ø"/>
                      </a:pPr>
                      <a:r>
                        <a:rPr lang="en-US" sz="2000" b="0" dirty="0" smtClean="0"/>
                        <a:t>Brings together experts from:</a:t>
                      </a:r>
                    </a:p>
                    <a:p>
                      <a:pPr marL="742950" lvl="1" indent="-285750" algn="just">
                        <a:buFont typeface="Arial" panose="020B0604020202020204" pitchFamily="34" charset="0"/>
                        <a:buChar char="•"/>
                      </a:pPr>
                      <a:r>
                        <a:rPr lang="en-US" sz="2000" b="0" dirty="0" smtClean="0"/>
                        <a:t>Academia</a:t>
                      </a:r>
                    </a:p>
                    <a:p>
                      <a:pPr marL="742950" lvl="1" indent="-285750" algn="just">
                        <a:buFont typeface="Arial" panose="020B0604020202020204" pitchFamily="34" charset="0"/>
                        <a:buChar char="•"/>
                      </a:pPr>
                      <a:r>
                        <a:rPr lang="en-US" sz="2000" b="0" dirty="0" smtClean="0"/>
                        <a:t>SMEs</a:t>
                      </a:r>
                      <a:r>
                        <a:rPr lang="bs-Latn-BA" sz="2000" b="0" dirty="0" smtClean="0"/>
                        <a:t>*</a:t>
                      </a:r>
                      <a:endParaRPr lang="en-US" sz="2000" b="0" dirty="0" smtClean="0"/>
                    </a:p>
                    <a:p>
                      <a:pPr marL="742950" lvl="1" indent="-285750" algn="just">
                        <a:buFont typeface="Arial" panose="020B0604020202020204" pitchFamily="34" charset="0"/>
                        <a:buChar char="•"/>
                      </a:pPr>
                      <a:r>
                        <a:rPr lang="en-US" sz="2000" b="0" dirty="0" smtClean="0"/>
                        <a:t>Public institutions</a:t>
                      </a:r>
                    </a:p>
                    <a:p>
                      <a:pPr marL="742950" lvl="1" indent="-285750" algn="just">
                        <a:buFont typeface="Arial" panose="020B0604020202020204" pitchFamily="34" charset="0"/>
                        <a:buChar char="•"/>
                      </a:pPr>
                      <a:r>
                        <a:rPr lang="en-US" sz="2000" b="0" dirty="0" smtClean="0"/>
                        <a:t>Other relevant </a:t>
                      </a:r>
                      <a:r>
                        <a:rPr lang="en-US" sz="2000" b="0" dirty="0" err="1" smtClean="0"/>
                        <a:t>organisations</a:t>
                      </a:r>
                      <a:r>
                        <a:rPr lang="en-US" sz="2000" b="0" dirty="0" smtClean="0"/>
                        <a:t> and stakeholders</a:t>
                      </a:r>
                    </a:p>
                    <a:p>
                      <a:pPr marL="342900" indent="-342900" algn="just">
                        <a:buFont typeface="Wingdings" panose="05000000000000000000" pitchFamily="2" charset="2"/>
                        <a:buChar char="Ø"/>
                      </a:pPr>
                      <a:r>
                        <a:rPr lang="en-US" sz="2000" dirty="0" smtClean="0"/>
                        <a:t>Encourages collaboration and knowledge exchange across Europe</a:t>
                      </a:r>
                    </a:p>
                    <a:p>
                      <a:endParaRPr lang="en-US" sz="2000" dirty="0"/>
                    </a:p>
                  </a:txBody>
                  <a:tcPr/>
                </a:tc>
                <a:tc>
                  <a:txBody>
                    <a:bodyPr/>
                    <a:lstStyle/>
                    <a:p>
                      <a:pPr marL="342900" indent="-342900" algn="just">
                        <a:buFont typeface="Arial" panose="020B0604020202020204" pitchFamily="34" charset="0"/>
                        <a:buChar char="•"/>
                      </a:pPr>
                      <a:r>
                        <a:rPr lang="en-US" sz="2000" b="0" dirty="0" smtClean="0"/>
                        <a:t>Build and expand professional research networks</a:t>
                      </a:r>
                    </a:p>
                    <a:p>
                      <a:pPr marL="342900" indent="-342900" algn="just">
                        <a:buFont typeface="Arial" panose="020B0604020202020204" pitchFamily="34" charset="0"/>
                        <a:buChar char="•"/>
                      </a:pPr>
                      <a:r>
                        <a:rPr lang="en-US" sz="2000" b="0" dirty="0" smtClean="0"/>
                        <a:t>Work in an European environment</a:t>
                      </a:r>
                    </a:p>
                    <a:p>
                      <a:pPr marL="342900" indent="-342900" algn="just">
                        <a:buFont typeface="Arial" panose="020B0604020202020204" pitchFamily="34" charset="0"/>
                        <a:buChar char="•"/>
                      </a:pPr>
                      <a:r>
                        <a:rPr lang="en-US" sz="2000" b="0" dirty="0" smtClean="0"/>
                        <a:t>Boost career development through international collaboration</a:t>
                      </a:r>
                    </a:p>
                    <a:p>
                      <a:endParaRPr lang="en-US" sz="2000" dirty="0"/>
                    </a:p>
                  </a:txBody>
                  <a:tcPr/>
                </a:tc>
                <a:extLst>
                  <a:ext uri="{0D108BD9-81ED-4DB2-BD59-A6C34878D82A}">
                    <a16:rowId xmlns:a16="http://schemas.microsoft.com/office/drawing/2014/main" xmlns="" val="1907539494"/>
                  </a:ext>
                </a:extLst>
              </a:tr>
            </a:tbl>
          </a:graphicData>
        </a:graphic>
      </p:graphicFrame>
      <p:sp>
        <p:nvSpPr>
          <p:cNvPr id="4" name="TextBox 3"/>
          <p:cNvSpPr txBox="1"/>
          <p:nvPr/>
        </p:nvSpPr>
        <p:spPr>
          <a:xfrm>
            <a:off x="683491" y="6289964"/>
            <a:ext cx="4312206" cy="369332"/>
          </a:xfrm>
          <a:prstGeom prst="rect">
            <a:avLst/>
          </a:prstGeom>
          <a:noFill/>
        </p:spPr>
        <p:txBody>
          <a:bodyPr wrap="none" rtlCol="0">
            <a:spAutoFit/>
          </a:bodyPr>
          <a:lstStyle/>
          <a:p>
            <a:r>
              <a:rPr lang="bs-Latn-BA" dirty="0" smtClean="0"/>
              <a:t>*SMEs  </a:t>
            </a:r>
            <a:r>
              <a:rPr lang="en-US" dirty="0"/>
              <a:t>Small and Medium-sized Enterprises</a:t>
            </a:r>
          </a:p>
        </p:txBody>
      </p:sp>
    </p:spTree>
    <p:extLst>
      <p:ext uri="{BB962C8B-B14F-4D97-AF65-F5344CB8AC3E}">
        <p14:creationId xmlns:p14="http://schemas.microsoft.com/office/powerpoint/2010/main" val="61758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5855" y="304800"/>
            <a:ext cx="8247089" cy="4894106"/>
          </a:xfrm>
          <a:prstGeom prst="rect">
            <a:avLst/>
          </a:prstGeom>
        </p:spPr>
      </p:pic>
    </p:spTree>
    <p:extLst>
      <p:ext uri="{BB962C8B-B14F-4D97-AF65-F5344CB8AC3E}">
        <p14:creationId xmlns:p14="http://schemas.microsoft.com/office/powerpoint/2010/main" val="8754220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0253" y="131725"/>
            <a:ext cx="7633855" cy="461665"/>
          </a:xfrm>
          <a:prstGeom prst="rect">
            <a:avLst/>
          </a:prstGeom>
        </p:spPr>
        <p:txBody>
          <a:bodyPr wrap="square">
            <a:spAutoFit/>
          </a:bodyPr>
          <a:lstStyle/>
          <a:p>
            <a:r>
              <a:rPr lang="en-US" sz="2400" b="1" dirty="0">
                <a:solidFill>
                  <a:srgbClr val="FF0000"/>
                </a:solidFill>
              </a:rPr>
              <a:t>Why COST Actions Matter in Today’s Research </a:t>
            </a:r>
            <a:r>
              <a:rPr lang="en-US" sz="2400" b="1" dirty="0" smtClean="0">
                <a:solidFill>
                  <a:srgbClr val="FF0000"/>
                </a:solidFill>
              </a:rPr>
              <a:t>Landscape</a:t>
            </a:r>
            <a:r>
              <a:rPr lang="bs-Latn-BA" sz="2400" b="1" dirty="0" smtClean="0">
                <a:solidFill>
                  <a:srgbClr val="FF0000"/>
                </a:solidFill>
              </a:rPr>
              <a:t>?</a:t>
            </a:r>
            <a:endParaRPr lang="en-US" sz="2400" b="1" dirty="0">
              <a:solidFill>
                <a:srgbClr val="FF0000"/>
              </a:solidFill>
            </a:endParaRPr>
          </a:p>
        </p:txBody>
      </p:sp>
      <p:sp>
        <p:nvSpPr>
          <p:cNvPr id="3" name="Rectangle 2"/>
          <p:cNvSpPr/>
          <p:nvPr/>
        </p:nvSpPr>
        <p:spPr>
          <a:xfrm>
            <a:off x="420252" y="880055"/>
            <a:ext cx="6331530" cy="2000548"/>
          </a:xfrm>
          <a:prstGeom prst="rect">
            <a:avLst/>
          </a:prstGeom>
        </p:spPr>
        <p:txBody>
          <a:bodyPr wrap="square">
            <a:spAutoFit/>
          </a:bodyPr>
          <a:lstStyle/>
          <a:p>
            <a:r>
              <a:rPr lang="en-US" sz="2400" b="1" dirty="0">
                <a:solidFill>
                  <a:srgbClr val="0070C0"/>
                </a:solidFill>
              </a:rPr>
              <a:t>The Modern Research Landscape</a:t>
            </a:r>
          </a:p>
          <a:p>
            <a:pPr>
              <a:buFont typeface="Arial" panose="020B0604020202020204" pitchFamily="34" charset="0"/>
              <a:buChar char="•"/>
            </a:pPr>
            <a:r>
              <a:rPr lang="en-US" sz="2000" dirty="0"/>
              <a:t>Research today must be:</a:t>
            </a:r>
          </a:p>
          <a:p>
            <a:pPr marL="742950" lvl="1" indent="-285750">
              <a:buFont typeface="Arial" panose="020B0604020202020204" pitchFamily="34" charset="0"/>
              <a:buChar char="•"/>
            </a:pPr>
            <a:r>
              <a:rPr lang="en-US" sz="2000" b="1" dirty="0">
                <a:solidFill>
                  <a:srgbClr val="FF0000"/>
                </a:solidFill>
              </a:rPr>
              <a:t>Interconnected</a:t>
            </a:r>
            <a:endParaRPr lang="en-US" sz="2000" dirty="0">
              <a:solidFill>
                <a:srgbClr val="FF0000"/>
              </a:solidFill>
            </a:endParaRPr>
          </a:p>
          <a:p>
            <a:pPr marL="742950" lvl="1" indent="-285750">
              <a:buFont typeface="Arial" panose="020B0604020202020204" pitchFamily="34" charset="0"/>
              <a:buChar char="•"/>
            </a:pPr>
            <a:r>
              <a:rPr lang="en-US" sz="2000" b="1" dirty="0">
                <a:solidFill>
                  <a:srgbClr val="00B050"/>
                </a:solidFill>
              </a:rPr>
              <a:t>Interdisciplinary</a:t>
            </a:r>
            <a:endParaRPr lang="en-US" sz="2000" dirty="0">
              <a:solidFill>
                <a:srgbClr val="00B050"/>
              </a:solidFill>
            </a:endParaRPr>
          </a:p>
          <a:p>
            <a:pPr marL="742950" lvl="1" indent="-285750">
              <a:buFont typeface="Arial" panose="020B0604020202020204" pitchFamily="34" charset="0"/>
              <a:buChar char="•"/>
            </a:pPr>
            <a:r>
              <a:rPr lang="en-US" sz="2000" b="1" dirty="0">
                <a:solidFill>
                  <a:srgbClr val="FF0000"/>
                </a:solidFill>
              </a:rPr>
              <a:t>Collaborative</a:t>
            </a:r>
            <a:endParaRPr lang="en-US" sz="2000" dirty="0">
              <a:solidFill>
                <a:srgbClr val="FF0000"/>
              </a:solidFill>
            </a:endParaRPr>
          </a:p>
          <a:p>
            <a:pPr marL="742950" lvl="1" indent="-285750">
              <a:buFont typeface="Arial" panose="020B0604020202020204" pitchFamily="34" charset="0"/>
              <a:buChar char="•"/>
            </a:pPr>
            <a:r>
              <a:rPr lang="en-US" sz="2000" b="1" dirty="0">
                <a:solidFill>
                  <a:srgbClr val="00B050"/>
                </a:solidFill>
              </a:rPr>
              <a:t>Data-intensive</a:t>
            </a:r>
            <a:endParaRPr lang="en-US" sz="2000" dirty="0">
              <a:solidFill>
                <a:srgbClr val="00B050"/>
              </a:solidFill>
            </a:endParaRPr>
          </a:p>
        </p:txBody>
      </p:sp>
      <p:sp>
        <p:nvSpPr>
          <p:cNvPr id="4" name="Rectangle 3"/>
          <p:cNvSpPr/>
          <p:nvPr/>
        </p:nvSpPr>
        <p:spPr>
          <a:xfrm>
            <a:off x="2632363" y="3549503"/>
            <a:ext cx="5745017" cy="2308324"/>
          </a:xfrm>
          <a:prstGeom prst="rect">
            <a:avLst/>
          </a:prstGeom>
        </p:spPr>
        <p:txBody>
          <a:bodyPr wrap="square">
            <a:spAutoFit/>
          </a:bodyPr>
          <a:lstStyle/>
          <a:p>
            <a:pPr algn="just"/>
            <a:r>
              <a:rPr lang="en-US" sz="2400" b="1" dirty="0">
                <a:solidFill>
                  <a:srgbClr val="0070C0"/>
                </a:solidFill>
              </a:rPr>
              <a:t>How COST Actions </a:t>
            </a:r>
            <a:r>
              <a:rPr lang="en-US" sz="2400" b="1" dirty="0" smtClean="0">
                <a:solidFill>
                  <a:srgbClr val="0070C0"/>
                </a:solidFill>
              </a:rPr>
              <a:t>Contribute</a:t>
            </a:r>
            <a:r>
              <a:rPr lang="bs-Latn-BA" sz="2400" b="1" dirty="0" smtClean="0">
                <a:solidFill>
                  <a:srgbClr val="0070C0"/>
                </a:solidFill>
              </a:rPr>
              <a:t>?</a:t>
            </a:r>
            <a:endParaRPr lang="en-US" sz="2400" b="1" dirty="0">
              <a:solidFill>
                <a:srgbClr val="0070C0"/>
              </a:solidFill>
            </a:endParaRPr>
          </a:p>
          <a:p>
            <a:pPr algn="just">
              <a:buFont typeface="Arial" panose="020B0604020202020204" pitchFamily="34" charset="0"/>
              <a:buChar char="•"/>
            </a:pPr>
            <a:r>
              <a:rPr lang="en-US" sz="2000" dirty="0"/>
              <a:t>Focus on networking activities rather than funding research directly</a:t>
            </a:r>
          </a:p>
          <a:p>
            <a:pPr algn="just">
              <a:buFont typeface="Arial" panose="020B0604020202020204" pitchFamily="34" charset="0"/>
              <a:buChar char="•"/>
            </a:pPr>
            <a:r>
              <a:rPr lang="en-US" sz="2000" dirty="0"/>
              <a:t>Enable researchers to:</a:t>
            </a:r>
          </a:p>
          <a:p>
            <a:pPr marL="742950" lvl="1" indent="-285750" algn="just">
              <a:buFont typeface="Arial" panose="020B0604020202020204" pitchFamily="34" charset="0"/>
              <a:buChar char="•"/>
            </a:pPr>
            <a:r>
              <a:rPr lang="en-US" sz="2000" dirty="0"/>
              <a:t>Share ideas, data, and methods</a:t>
            </a:r>
          </a:p>
          <a:p>
            <a:pPr marL="742950" lvl="1" indent="-285750" algn="just">
              <a:buFont typeface="Arial" panose="020B0604020202020204" pitchFamily="34" charset="0"/>
              <a:buChar char="•"/>
            </a:pPr>
            <a:r>
              <a:rPr lang="en-US" sz="2000" dirty="0"/>
              <a:t>Tackle complex problems collaboratively</a:t>
            </a:r>
          </a:p>
          <a:p>
            <a:pPr marL="742950" lvl="1" indent="-285750" algn="just">
              <a:buFont typeface="Arial" panose="020B0604020202020204" pitchFamily="34" charset="0"/>
              <a:buChar char="•"/>
            </a:pPr>
            <a:r>
              <a:rPr lang="en-US" sz="2000" dirty="0"/>
              <a:t>Engage across a wide geographical area</a:t>
            </a:r>
          </a:p>
        </p:txBody>
      </p:sp>
    </p:spTree>
    <p:extLst>
      <p:ext uri="{BB962C8B-B14F-4D97-AF65-F5344CB8AC3E}">
        <p14:creationId xmlns:p14="http://schemas.microsoft.com/office/powerpoint/2010/main" val="838424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animEffect transition="in" filter="fade">
                                      <p:cBhvr>
                                        <p:cTn id="47" dur="1000"/>
                                        <p:tgtEl>
                                          <p:spTgt spid="4">
                                            <p:txEl>
                                              <p:pRg st="0" end="0"/>
                                            </p:txEl>
                                          </p:spTgt>
                                        </p:tgtEl>
                                      </p:cBhvr>
                                    </p:animEffect>
                                    <p:anim calcmode="lin" valueType="num">
                                      <p:cBhvr>
                                        <p:cTn id="4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4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4">
                                            <p:txEl>
                                              <p:pRg st="1" end="1"/>
                                            </p:txEl>
                                          </p:spTgt>
                                        </p:tgtEl>
                                        <p:attrNameLst>
                                          <p:attrName>style.visibility</p:attrName>
                                        </p:attrNameLst>
                                      </p:cBhvr>
                                      <p:to>
                                        <p:strVal val="visible"/>
                                      </p:to>
                                    </p:set>
                                    <p:animEffect transition="in" filter="fade">
                                      <p:cBhvr>
                                        <p:cTn id="54" dur="1000"/>
                                        <p:tgtEl>
                                          <p:spTgt spid="4">
                                            <p:txEl>
                                              <p:pRg st="1" end="1"/>
                                            </p:txEl>
                                          </p:spTgt>
                                        </p:tgtEl>
                                      </p:cBhvr>
                                    </p:animEffect>
                                    <p:anim calcmode="lin" valueType="num">
                                      <p:cBhvr>
                                        <p:cTn id="5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5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4">
                                            <p:txEl>
                                              <p:pRg st="2" end="2"/>
                                            </p:txEl>
                                          </p:spTgt>
                                        </p:tgtEl>
                                        <p:attrNameLst>
                                          <p:attrName>style.visibility</p:attrName>
                                        </p:attrNameLst>
                                      </p:cBhvr>
                                      <p:to>
                                        <p:strVal val="visible"/>
                                      </p:to>
                                    </p:set>
                                    <p:animEffect transition="in" filter="fade">
                                      <p:cBhvr>
                                        <p:cTn id="61" dur="1000"/>
                                        <p:tgtEl>
                                          <p:spTgt spid="4">
                                            <p:txEl>
                                              <p:pRg st="2" end="2"/>
                                            </p:txEl>
                                          </p:spTgt>
                                        </p:tgtEl>
                                      </p:cBhvr>
                                    </p:animEffect>
                                    <p:anim calcmode="lin" valueType="num">
                                      <p:cBhvr>
                                        <p:cTn id="6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63" dur="1000" fill="hold"/>
                                        <p:tgtEl>
                                          <p:spTgt spid="4">
                                            <p:txEl>
                                              <p:pRg st="2" end="2"/>
                                            </p:txEl>
                                          </p:spTgt>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4">
                                            <p:txEl>
                                              <p:pRg st="3" end="3"/>
                                            </p:txEl>
                                          </p:spTgt>
                                        </p:tgtEl>
                                        <p:attrNameLst>
                                          <p:attrName>style.visibility</p:attrName>
                                        </p:attrNameLst>
                                      </p:cBhvr>
                                      <p:to>
                                        <p:strVal val="visible"/>
                                      </p:to>
                                    </p:set>
                                    <p:animEffect transition="in" filter="fade">
                                      <p:cBhvr>
                                        <p:cTn id="66" dur="1000"/>
                                        <p:tgtEl>
                                          <p:spTgt spid="4">
                                            <p:txEl>
                                              <p:pRg st="3" end="3"/>
                                            </p:txEl>
                                          </p:spTgt>
                                        </p:tgtEl>
                                      </p:cBhvr>
                                    </p:animEffect>
                                    <p:anim calcmode="lin" valueType="num">
                                      <p:cBhvr>
                                        <p:cTn id="67"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68"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4">
                                            <p:txEl>
                                              <p:pRg st="4" end="4"/>
                                            </p:txEl>
                                          </p:spTgt>
                                        </p:tgtEl>
                                        <p:attrNameLst>
                                          <p:attrName>style.visibility</p:attrName>
                                        </p:attrNameLst>
                                      </p:cBhvr>
                                      <p:to>
                                        <p:strVal val="visible"/>
                                      </p:to>
                                    </p:set>
                                    <p:animEffect transition="in" filter="fade">
                                      <p:cBhvr>
                                        <p:cTn id="73" dur="1000"/>
                                        <p:tgtEl>
                                          <p:spTgt spid="4">
                                            <p:txEl>
                                              <p:pRg st="4" end="4"/>
                                            </p:txEl>
                                          </p:spTgt>
                                        </p:tgtEl>
                                      </p:cBhvr>
                                    </p:animEffect>
                                    <p:anim calcmode="lin" valueType="num">
                                      <p:cBhvr>
                                        <p:cTn id="74"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75"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4">
                                            <p:txEl>
                                              <p:pRg st="5" end="5"/>
                                            </p:txEl>
                                          </p:spTgt>
                                        </p:tgtEl>
                                        <p:attrNameLst>
                                          <p:attrName>style.visibility</p:attrName>
                                        </p:attrNameLst>
                                      </p:cBhvr>
                                      <p:to>
                                        <p:strVal val="visible"/>
                                      </p:to>
                                    </p:set>
                                    <p:animEffect transition="in" filter="fade">
                                      <p:cBhvr>
                                        <p:cTn id="80" dur="1000"/>
                                        <p:tgtEl>
                                          <p:spTgt spid="4">
                                            <p:txEl>
                                              <p:pRg st="5" end="5"/>
                                            </p:txEl>
                                          </p:spTgt>
                                        </p:tgtEl>
                                      </p:cBhvr>
                                    </p:animEffect>
                                    <p:anim calcmode="lin" valueType="num">
                                      <p:cBhvr>
                                        <p:cTn id="81"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82"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4874" y="260989"/>
            <a:ext cx="2153282" cy="461665"/>
          </a:xfrm>
          <a:prstGeom prst="rect">
            <a:avLst/>
          </a:prstGeom>
        </p:spPr>
        <p:txBody>
          <a:bodyPr wrap="none">
            <a:spAutoFit/>
          </a:bodyPr>
          <a:lstStyle/>
          <a:p>
            <a:r>
              <a:rPr lang="en-US" sz="2400" b="1" dirty="0">
                <a:solidFill>
                  <a:srgbClr val="0070C0"/>
                </a:solidFill>
              </a:rPr>
              <a:t>Browse Actions</a:t>
            </a:r>
          </a:p>
        </p:txBody>
      </p:sp>
      <p:pic>
        <p:nvPicPr>
          <p:cNvPr id="3" name="Picture 2"/>
          <p:cNvPicPr>
            <a:picLocks noChangeAspect="1"/>
          </p:cNvPicPr>
          <p:nvPr/>
        </p:nvPicPr>
        <p:blipFill>
          <a:blip r:embed="rId2"/>
          <a:stretch>
            <a:fillRect/>
          </a:stretch>
        </p:blipFill>
        <p:spPr>
          <a:xfrm>
            <a:off x="344874" y="877455"/>
            <a:ext cx="8360464" cy="4501788"/>
          </a:xfrm>
          <a:prstGeom prst="rect">
            <a:avLst/>
          </a:prstGeom>
        </p:spPr>
      </p:pic>
      <p:sp>
        <p:nvSpPr>
          <p:cNvPr id="4" name="Rectangle 3"/>
          <p:cNvSpPr/>
          <p:nvPr/>
        </p:nvSpPr>
        <p:spPr>
          <a:xfrm>
            <a:off x="2498156" y="323364"/>
            <a:ext cx="6005546" cy="369332"/>
          </a:xfrm>
          <a:prstGeom prst="rect">
            <a:avLst/>
          </a:prstGeom>
        </p:spPr>
        <p:txBody>
          <a:bodyPr wrap="square">
            <a:spAutoFit/>
          </a:bodyPr>
          <a:lstStyle/>
          <a:p>
            <a:r>
              <a:rPr lang="bs-Latn-BA" dirty="0">
                <a:hlinkClick r:id="rId3"/>
              </a:rPr>
              <a:t>https://</a:t>
            </a:r>
            <a:r>
              <a:rPr lang="bs-Latn-BA" dirty="0" smtClean="0">
                <a:hlinkClick r:id="rId3"/>
              </a:rPr>
              <a:t>www.cost.eu/cost-actions-event/browse-actions</a:t>
            </a:r>
            <a:r>
              <a:rPr lang="bs-Latn-BA" dirty="0" smtClean="0"/>
              <a:t> </a:t>
            </a:r>
            <a:endParaRPr lang="bs-Latn-BA" dirty="0"/>
          </a:p>
        </p:txBody>
      </p:sp>
      <p:sp>
        <p:nvSpPr>
          <p:cNvPr id="5" name="Oval 4"/>
          <p:cNvSpPr/>
          <p:nvPr/>
        </p:nvSpPr>
        <p:spPr>
          <a:xfrm>
            <a:off x="971600" y="1988840"/>
            <a:ext cx="2088232"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s-Latn-BA"/>
          </a:p>
        </p:txBody>
      </p:sp>
    </p:spTree>
    <p:extLst>
      <p:ext uri="{BB962C8B-B14F-4D97-AF65-F5344CB8AC3E}">
        <p14:creationId xmlns:p14="http://schemas.microsoft.com/office/powerpoint/2010/main" val="39433219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63132"/>
            <a:ext cx="9172199" cy="4103483"/>
          </a:xfrm>
          <a:prstGeom prst="rect">
            <a:avLst/>
          </a:prstGeom>
        </p:spPr>
      </p:pic>
      <p:sp>
        <p:nvSpPr>
          <p:cNvPr id="4" name="Oval 3"/>
          <p:cNvSpPr/>
          <p:nvPr/>
        </p:nvSpPr>
        <p:spPr>
          <a:xfrm>
            <a:off x="899592" y="3033193"/>
            <a:ext cx="720080" cy="3237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s-Latn-BA"/>
          </a:p>
        </p:txBody>
      </p:sp>
      <p:sp>
        <p:nvSpPr>
          <p:cNvPr id="5" name="Oval 4"/>
          <p:cNvSpPr/>
          <p:nvPr/>
        </p:nvSpPr>
        <p:spPr>
          <a:xfrm>
            <a:off x="827584" y="4221088"/>
            <a:ext cx="4248472" cy="6480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s-Latn-BA"/>
          </a:p>
        </p:txBody>
      </p:sp>
    </p:spTree>
    <p:extLst>
      <p:ext uri="{BB962C8B-B14F-4D97-AF65-F5344CB8AC3E}">
        <p14:creationId xmlns:p14="http://schemas.microsoft.com/office/powerpoint/2010/main" val="42542258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G:\2024-2025\NIR_2024-2025\CA\CA 22144_09.03.2024\02.06.2025\Untitl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8304" y="116632"/>
            <a:ext cx="1629645" cy="1057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69264" y="6237312"/>
            <a:ext cx="3955635" cy="369332"/>
          </a:xfrm>
          <a:prstGeom prst="rect">
            <a:avLst/>
          </a:prstGeom>
        </p:spPr>
        <p:txBody>
          <a:bodyPr wrap="none">
            <a:spAutoFit/>
          </a:bodyPr>
          <a:lstStyle/>
          <a:p>
            <a:r>
              <a:rPr lang="bs-Latn-BA" dirty="0">
                <a:hlinkClick r:id="rId3"/>
              </a:rPr>
              <a:t>https://www.cost.eu/actions/CA23123</a:t>
            </a:r>
            <a:r>
              <a:rPr lang="bs-Latn-BA" dirty="0" smtClean="0">
                <a:hlinkClick r:id="rId3"/>
              </a:rPr>
              <a:t>/</a:t>
            </a:r>
            <a:r>
              <a:rPr lang="bs-Latn-BA" dirty="0" smtClean="0"/>
              <a:t> </a:t>
            </a:r>
            <a:endParaRPr lang="bs-Latn-BA" dirty="0"/>
          </a:p>
        </p:txBody>
      </p:sp>
      <p:sp>
        <p:nvSpPr>
          <p:cNvPr id="4" name="Rectangle 3"/>
          <p:cNvSpPr/>
          <p:nvPr/>
        </p:nvSpPr>
        <p:spPr>
          <a:xfrm>
            <a:off x="755576" y="330120"/>
            <a:ext cx="4572000" cy="923330"/>
          </a:xfrm>
          <a:prstGeom prst="rect">
            <a:avLst/>
          </a:prstGeom>
          <a:solidFill>
            <a:srgbClr val="FFFF00"/>
          </a:solidFill>
        </p:spPr>
        <p:txBody>
          <a:bodyPr>
            <a:spAutoFit/>
          </a:bodyPr>
          <a:lstStyle/>
          <a:p>
            <a:r>
              <a:rPr lang="en-US" b="1" dirty="0"/>
              <a:t>CA23123 - Non-chemical weed management in medicinal and aromatic plants (MAPs) (</a:t>
            </a:r>
            <a:r>
              <a:rPr lang="en-US" b="1" dirty="0" err="1"/>
              <a:t>weedingMAPs</a:t>
            </a:r>
            <a:r>
              <a:rPr lang="en-US" b="1" dirty="0"/>
              <a:t>) </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260" y="1521530"/>
            <a:ext cx="8133278" cy="432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669264" y="3717032"/>
            <a:ext cx="590368"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588224" y="4221088"/>
            <a:ext cx="1944216" cy="16561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9069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497</TotalTime>
  <Words>895</Words>
  <Application>Microsoft Office PowerPoint</Application>
  <PresentationFormat>On-screen Show (4:3)</PresentationFormat>
  <Paragraphs>134</Paragraphs>
  <Slides>28</Slides>
  <Notes>1</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Amra</dc:creator>
  <cp:lastModifiedBy>Amra</cp:lastModifiedBy>
  <cp:revision>78</cp:revision>
  <dcterms:created xsi:type="dcterms:W3CDTF">2025-06-09T10:32:36Z</dcterms:created>
  <dcterms:modified xsi:type="dcterms:W3CDTF">2026-03-09T08:57:50Z</dcterms:modified>
</cp:coreProperties>
</file>